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5"/>
    <p:sldMasterId id="2147483711" r:id="rId6"/>
  </p:sldMasterIdLst>
  <p:notesMasterIdLst>
    <p:notesMasterId r:id="rId57"/>
  </p:notesMasterIdLst>
  <p:handoutMasterIdLst>
    <p:handoutMasterId r:id="rId58"/>
  </p:handoutMasterIdLst>
  <p:sldIdLst>
    <p:sldId id="62308280" r:id="rId7"/>
    <p:sldId id="62308326" r:id="rId8"/>
    <p:sldId id="62308281" r:id="rId9"/>
    <p:sldId id="62308282" r:id="rId10"/>
    <p:sldId id="62308160" r:id="rId11"/>
    <p:sldId id="62308317" r:id="rId12"/>
    <p:sldId id="62308318" r:id="rId13"/>
    <p:sldId id="62308319" r:id="rId14"/>
    <p:sldId id="62308328" r:id="rId15"/>
    <p:sldId id="464" r:id="rId16"/>
    <p:sldId id="62308294" r:id="rId17"/>
    <p:sldId id="62308325" r:id="rId18"/>
    <p:sldId id="62308288" r:id="rId19"/>
    <p:sldId id="62308289" r:id="rId20"/>
    <p:sldId id="62308299" r:id="rId21"/>
    <p:sldId id="62308323" r:id="rId22"/>
    <p:sldId id="62308291" r:id="rId23"/>
    <p:sldId id="62308312" r:id="rId24"/>
    <p:sldId id="62308324" r:id="rId25"/>
    <p:sldId id="62308292" r:id="rId26"/>
    <p:sldId id="62308277" r:id="rId27"/>
    <p:sldId id="62308320" r:id="rId28"/>
    <p:sldId id="62308290" r:id="rId29"/>
    <p:sldId id="62308297" r:id="rId30"/>
    <p:sldId id="62308298" r:id="rId31"/>
    <p:sldId id="62308301" r:id="rId32"/>
    <p:sldId id="62308302" r:id="rId33"/>
    <p:sldId id="62308273" r:id="rId34"/>
    <p:sldId id="62308274" r:id="rId35"/>
    <p:sldId id="62308305" r:id="rId36"/>
    <p:sldId id="258" r:id="rId37"/>
    <p:sldId id="257" r:id="rId38"/>
    <p:sldId id="256" r:id="rId39"/>
    <p:sldId id="260" r:id="rId40"/>
    <p:sldId id="62308327" r:id="rId41"/>
    <p:sldId id="261" r:id="rId42"/>
    <p:sldId id="62308314" r:id="rId43"/>
    <p:sldId id="62308309" r:id="rId44"/>
    <p:sldId id="62308322" r:id="rId45"/>
    <p:sldId id="62308304" r:id="rId46"/>
    <p:sldId id="62308293" r:id="rId47"/>
    <p:sldId id="62308307" r:id="rId48"/>
    <p:sldId id="62308321" r:id="rId49"/>
    <p:sldId id="62308284" r:id="rId50"/>
    <p:sldId id="62308283" r:id="rId51"/>
    <p:sldId id="62308165" r:id="rId52"/>
    <p:sldId id="62308152" r:id="rId53"/>
    <p:sldId id="62308310" r:id="rId54"/>
    <p:sldId id="62308263" r:id="rId55"/>
    <p:sldId id="62308264" r:id="rId56"/>
  </p:sldIdLst>
  <p:sldSz cx="9144000" cy="6858000" type="screen4x3"/>
  <p:notesSz cx="7315200" cy="9601200"/>
  <p:defaultTextStyle>
    <a:defPPr>
      <a:defRPr lang="en-US"/>
    </a:defPPr>
    <a:lvl1pPr algn="l" rtl="0" fontAlgn="base">
      <a:spcBef>
        <a:spcPct val="20000"/>
      </a:spcBef>
      <a:spcAft>
        <a:spcPct val="0"/>
      </a:spcAft>
      <a:buChar char="•"/>
      <a:defRPr sz="2400" kern="1200">
        <a:solidFill>
          <a:schemeClr val="tx1"/>
        </a:solidFill>
        <a:latin typeface="Arial" charset="0"/>
        <a:ea typeface="+mn-ea"/>
        <a:cs typeface="+mn-cs"/>
      </a:defRPr>
    </a:lvl1pPr>
    <a:lvl2pPr marL="457200" algn="l" rtl="0" fontAlgn="base">
      <a:spcBef>
        <a:spcPct val="20000"/>
      </a:spcBef>
      <a:spcAft>
        <a:spcPct val="0"/>
      </a:spcAft>
      <a:buChar char="•"/>
      <a:defRPr sz="2400" kern="1200">
        <a:solidFill>
          <a:schemeClr val="tx1"/>
        </a:solidFill>
        <a:latin typeface="Arial" charset="0"/>
        <a:ea typeface="+mn-ea"/>
        <a:cs typeface="+mn-cs"/>
      </a:defRPr>
    </a:lvl2pPr>
    <a:lvl3pPr marL="914400" algn="l" rtl="0" fontAlgn="base">
      <a:spcBef>
        <a:spcPct val="20000"/>
      </a:spcBef>
      <a:spcAft>
        <a:spcPct val="0"/>
      </a:spcAft>
      <a:buChar char="•"/>
      <a:defRPr sz="2400" kern="1200">
        <a:solidFill>
          <a:schemeClr val="tx1"/>
        </a:solidFill>
        <a:latin typeface="Arial" charset="0"/>
        <a:ea typeface="+mn-ea"/>
        <a:cs typeface="+mn-cs"/>
      </a:defRPr>
    </a:lvl3pPr>
    <a:lvl4pPr marL="1371600" algn="l" rtl="0" fontAlgn="base">
      <a:spcBef>
        <a:spcPct val="20000"/>
      </a:spcBef>
      <a:spcAft>
        <a:spcPct val="0"/>
      </a:spcAft>
      <a:buChar char="•"/>
      <a:defRPr sz="2400" kern="1200">
        <a:solidFill>
          <a:schemeClr val="tx1"/>
        </a:solidFill>
        <a:latin typeface="Arial" charset="0"/>
        <a:ea typeface="+mn-ea"/>
        <a:cs typeface="+mn-cs"/>
      </a:defRPr>
    </a:lvl4pPr>
    <a:lvl5pPr marL="1828800" algn="l" rtl="0" fontAlgn="base">
      <a:spcBef>
        <a:spcPct val="2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C3EF323B-7DDF-471E-B6D2-5FF8960C7684}">
          <p14:sldIdLst>
            <p14:sldId id="62308280"/>
            <p14:sldId id="62308326"/>
            <p14:sldId id="62308281"/>
            <p14:sldId id="62308282"/>
            <p14:sldId id="62308160"/>
            <p14:sldId id="62308317"/>
            <p14:sldId id="62308318"/>
            <p14:sldId id="62308319"/>
            <p14:sldId id="62308328"/>
            <p14:sldId id="464"/>
            <p14:sldId id="62308294"/>
            <p14:sldId id="62308325"/>
            <p14:sldId id="62308288"/>
            <p14:sldId id="62308289"/>
            <p14:sldId id="62308299"/>
            <p14:sldId id="62308323"/>
            <p14:sldId id="62308291"/>
            <p14:sldId id="62308312"/>
          </p14:sldIdLst>
        </p14:section>
        <p14:section name="Backup Slides" id="{4BFF9129-7F81-4462-A2C2-77449DC0EFC7}">
          <p14:sldIdLst>
            <p14:sldId id="62308324"/>
            <p14:sldId id="62308292"/>
            <p14:sldId id="62308277"/>
            <p14:sldId id="62308320"/>
            <p14:sldId id="62308290"/>
            <p14:sldId id="62308297"/>
            <p14:sldId id="62308298"/>
            <p14:sldId id="62308301"/>
            <p14:sldId id="62308302"/>
            <p14:sldId id="62308273"/>
            <p14:sldId id="62308274"/>
            <p14:sldId id="62308305"/>
            <p14:sldId id="258"/>
            <p14:sldId id="257"/>
            <p14:sldId id="256"/>
            <p14:sldId id="260"/>
            <p14:sldId id="62308327"/>
            <p14:sldId id="261"/>
            <p14:sldId id="62308314"/>
            <p14:sldId id="62308309"/>
            <p14:sldId id="62308322"/>
            <p14:sldId id="62308304"/>
            <p14:sldId id="62308293"/>
            <p14:sldId id="62308307"/>
            <p14:sldId id="62308321"/>
            <p14:sldId id="62308284"/>
            <p14:sldId id="62308283"/>
            <p14:sldId id="62308165"/>
            <p14:sldId id="62308152"/>
            <p14:sldId id="62308310"/>
            <p14:sldId id="62308263"/>
            <p14:sldId id="62308264"/>
          </p14:sldIdLst>
        </p14:section>
      </p14:sectionLst>
    </p:ext>
    <p:ext uri="{EFAFB233-063F-42B5-8137-9DF3F51BA10A}">
      <p15:sldGuideLst xmlns:p15="http://schemas.microsoft.com/office/powerpoint/2012/main">
        <p15:guide id="2" pos="522" userDrawn="1">
          <p15:clr>
            <a:srgbClr val="A4A3A4"/>
          </p15:clr>
        </p15:guide>
        <p15:guide id="3" pos="5274" userDrawn="1">
          <p15:clr>
            <a:srgbClr val="A4A3A4"/>
          </p15:clr>
        </p15:guide>
        <p15:guide id="4" orient="horz" pos="744" userDrawn="1">
          <p15:clr>
            <a:srgbClr val="A4A3A4"/>
          </p15:clr>
        </p15:guide>
        <p15:guide id="5" orient="horz" pos="3984"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BSON, DAVID P GS-13 USAF AFMC AFCEC/CFSC" initials="GDPGUAA" lastIdx="24" clrIdx="0">
    <p:extLst>
      <p:ext uri="{19B8F6BF-5375-455C-9EA6-DF929625EA0E}">
        <p15:presenceInfo xmlns:p15="http://schemas.microsoft.com/office/powerpoint/2012/main" userId="S-1-5-21-1271409858-1095883707-2794662393-159967" providerId="AD"/>
      </p:ext>
    </p:extLst>
  </p:cmAuthor>
  <p:cmAuthor id="2" name="Paula Bond" initials="PB" lastIdx="4" clrIdx="1">
    <p:extLst>
      <p:ext uri="{19B8F6BF-5375-455C-9EA6-DF929625EA0E}">
        <p15:presenceInfo xmlns:p15="http://schemas.microsoft.com/office/powerpoint/2012/main" userId="S-1-5-21-898217826-715312566-3911476710-4163" providerId="AD"/>
      </p:ext>
    </p:extLst>
  </p:cmAuthor>
  <p:cmAuthor id="3" name="MEDINA, DANIEL G GS-13 USAF AFMC AFCEC/CIBC" initials="MDGGUAA" lastIdx="3" clrIdx="2">
    <p:extLst>
      <p:ext uri="{19B8F6BF-5375-455C-9EA6-DF929625EA0E}">
        <p15:presenceInfo xmlns:p15="http://schemas.microsoft.com/office/powerpoint/2012/main" userId="S-1-5-21-1271409858-1095883707-2794662393-95870608" providerId="AD"/>
      </p:ext>
    </p:extLst>
  </p:cmAuthor>
  <p:cmAuthor id="4" name="Charles Major" initials="CM" lastIdx="5" clrIdx="3">
    <p:extLst>
      <p:ext uri="{19B8F6BF-5375-455C-9EA6-DF929625EA0E}">
        <p15:presenceInfo xmlns:p15="http://schemas.microsoft.com/office/powerpoint/2012/main" userId="S-1-5-21-2165528899-1614366541-2432346827-464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C77"/>
    <a:srgbClr val="26229A"/>
    <a:srgbClr val="0F0F89"/>
    <a:srgbClr val="1A1596"/>
    <a:srgbClr val="ACABA7"/>
    <a:srgbClr val="565656"/>
    <a:srgbClr val="A7A8A3"/>
    <a:srgbClr val="000099"/>
    <a:srgbClr val="C0C0C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B520E2-3C92-43A3-B800-6B9BD2C7FCCD}" v="343" dt="2022-10-27T14:27:32.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2387" autoAdjust="0"/>
  </p:normalViewPr>
  <p:slideViewPr>
    <p:cSldViewPr snapToGrid="0">
      <p:cViewPr varScale="1">
        <p:scale>
          <a:sx n="60" d="100"/>
          <a:sy n="60" d="100"/>
        </p:scale>
        <p:origin x="1272" y="56"/>
      </p:cViewPr>
      <p:guideLst>
        <p:guide pos="522"/>
        <p:guide pos="5274"/>
        <p:guide orient="horz" pos="744"/>
        <p:guide orient="horz" pos="398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1541"/>
    </p:cViewPr>
  </p:sorterViewPr>
  <p:notesViewPr>
    <p:cSldViewPr snapToGrid="0">
      <p:cViewPr varScale="1">
        <p:scale>
          <a:sx n="47" d="100"/>
          <a:sy n="47" d="100"/>
        </p:scale>
        <p:origin x="2648" y="4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E08332-7A7E-4CE5-BC27-C7062BD2E8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613F3B5-9F41-4FC3-8504-EDAEF70183F6}">
      <dgm:prSet phldrT="[Text]" custT="1"/>
      <dgm:spPr>
        <a:solidFill>
          <a:srgbClr val="14293E"/>
        </a:solidFill>
      </dgm:spPr>
      <dgm:t>
        <a:bodyPr/>
        <a:lstStyle/>
        <a:p>
          <a:pPr algn="l">
            <a:lnSpc>
              <a:spcPct val="80000"/>
            </a:lnSpc>
            <a:spcAft>
              <a:spcPts val="0"/>
            </a:spcAft>
          </a:pPr>
          <a:r>
            <a:rPr lang="en-US" sz="2600" dirty="0">
              <a:solidFill>
                <a:schemeClr val="bg1"/>
              </a:solidFill>
              <a:latin typeface="Aharoni" panose="02010803020104030203" pitchFamily="2" charset="-79"/>
              <a:cs typeface="Aharoni" panose="02010803020104030203" pitchFamily="2" charset="-79"/>
            </a:rPr>
            <a:t>Welcome</a:t>
          </a:r>
        </a:p>
      </dgm:t>
    </dgm:pt>
    <dgm:pt modelId="{EADCD0C2-9345-43CC-AB16-5DAE13D0F465}" type="parTrans" cxnId="{F5B3CAE4-0FD1-42E5-B713-451EEAE513FE}">
      <dgm:prSet/>
      <dgm:spPr/>
      <dgm:t>
        <a:bodyPr/>
        <a:lstStyle/>
        <a:p>
          <a:endParaRPr lang="en-US"/>
        </a:p>
      </dgm:t>
    </dgm:pt>
    <dgm:pt modelId="{C86AF333-294E-45D0-93B9-D72DA2E4BC0E}" type="sibTrans" cxnId="{F5B3CAE4-0FD1-42E5-B713-451EEAE513FE}">
      <dgm:prSet/>
      <dgm:spPr/>
      <dgm:t>
        <a:bodyPr/>
        <a:lstStyle/>
        <a:p>
          <a:endParaRPr lang="en-US"/>
        </a:p>
      </dgm:t>
    </dgm:pt>
    <dgm:pt modelId="{206CC1FD-98E7-460F-AD80-4D614F18CEB8}">
      <dgm:prSet phldrT="[Text]" custT="1"/>
      <dgm:spPr>
        <a:solidFill>
          <a:schemeClr val="bg2">
            <a:lumMod val="20000"/>
            <a:lumOff val="80000"/>
            <a:alpha val="90000"/>
          </a:schemeClr>
        </a:solidFill>
        <a:ln>
          <a:noFill/>
        </a:ln>
      </dgm:spPr>
      <dgm:t>
        <a:bodyPr/>
        <a:lstStyle/>
        <a:p>
          <a:pPr>
            <a:lnSpc>
              <a:spcPct val="90000"/>
            </a:lnSpc>
            <a:spcAft>
              <a:spcPts val="0"/>
            </a:spcAft>
          </a:pPr>
          <a:r>
            <a:rPr lang="en-US" sz="2000" dirty="0"/>
            <a:t>Introductions</a:t>
          </a:r>
        </a:p>
      </dgm:t>
    </dgm:pt>
    <dgm:pt modelId="{11FEC2CC-96EE-4C2D-AA91-0AE3989DAF1F}" type="parTrans" cxnId="{CBB38E0A-A539-42DD-8F7B-271819213A00}">
      <dgm:prSet/>
      <dgm:spPr/>
      <dgm:t>
        <a:bodyPr/>
        <a:lstStyle/>
        <a:p>
          <a:endParaRPr lang="en-US"/>
        </a:p>
      </dgm:t>
    </dgm:pt>
    <dgm:pt modelId="{F678884B-DFAF-4C8D-A457-01C9429D5B08}" type="sibTrans" cxnId="{CBB38E0A-A539-42DD-8F7B-271819213A00}">
      <dgm:prSet/>
      <dgm:spPr/>
      <dgm:t>
        <a:bodyPr/>
        <a:lstStyle/>
        <a:p>
          <a:endParaRPr lang="en-US"/>
        </a:p>
      </dgm:t>
    </dgm:pt>
    <dgm:pt modelId="{11103412-E97F-4A08-A1D1-01910A736804}">
      <dgm:prSet phldrT="[Text]" custT="1"/>
      <dgm:spPr>
        <a:solidFill>
          <a:schemeClr val="bg2">
            <a:lumMod val="20000"/>
            <a:lumOff val="80000"/>
            <a:alpha val="90000"/>
          </a:schemeClr>
        </a:solidFill>
        <a:ln>
          <a:noFill/>
        </a:ln>
      </dgm:spPr>
      <dgm:t>
        <a:bodyPr/>
        <a:lstStyle/>
        <a:p>
          <a:pPr>
            <a:lnSpc>
              <a:spcPct val="90000"/>
            </a:lnSpc>
            <a:spcAft>
              <a:spcPts val="0"/>
            </a:spcAft>
          </a:pPr>
          <a:r>
            <a:rPr lang="en-US" sz="2000" dirty="0"/>
            <a:t>Stakeholder updates</a:t>
          </a:r>
        </a:p>
      </dgm:t>
    </dgm:pt>
    <dgm:pt modelId="{AD39609B-6C5D-411E-82F5-88563ED6E710}" type="parTrans" cxnId="{B9F5FA09-CE84-4370-A442-C4949E3C6FD1}">
      <dgm:prSet/>
      <dgm:spPr/>
      <dgm:t>
        <a:bodyPr/>
        <a:lstStyle/>
        <a:p>
          <a:endParaRPr lang="en-US"/>
        </a:p>
      </dgm:t>
    </dgm:pt>
    <dgm:pt modelId="{DF408456-E544-4E39-BF06-00B2C144CFBB}" type="sibTrans" cxnId="{B9F5FA09-CE84-4370-A442-C4949E3C6FD1}">
      <dgm:prSet/>
      <dgm:spPr/>
      <dgm:t>
        <a:bodyPr/>
        <a:lstStyle/>
        <a:p>
          <a:endParaRPr lang="en-US"/>
        </a:p>
      </dgm:t>
    </dgm:pt>
    <dgm:pt modelId="{C61C7211-0E1B-47E1-8C3D-DA778CF18EB5}">
      <dgm:prSet phldrT="[Text]" custT="1"/>
      <dgm:spPr>
        <a:solidFill>
          <a:srgbClr val="14293E"/>
        </a:solidFill>
      </dgm:spPr>
      <dgm:t>
        <a:bodyPr/>
        <a:lstStyle/>
        <a:p>
          <a:pPr algn="l">
            <a:lnSpc>
              <a:spcPct val="80000"/>
            </a:lnSpc>
            <a:spcAft>
              <a:spcPts val="0"/>
            </a:spcAft>
          </a:pPr>
          <a:r>
            <a:rPr lang="en-US" sz="2600" dirty="0">
              <a:solidFill>
                <a:schemeClr val="bg1"/>
              </a:solidFill>
              <a:latin typeface="Aharoni" panose="02010803020104030203" pitchFamily="2" charset="-79"/>
              <a:cs typeface="Aharoni" panose="02010803020104030203" pitchFamily="2" charset="-79"/>
            </a:rPr>
            <a:t>Presentations</a:t>
          </a:r>
        </a:p>
      </dgm:t>
    </dgm:pt>
    <dgm:pt modelId="{A805E4F3-1DB9-4329-AE3F-5ABB06D3195A}" type="parTrans" cxnId="{CBC884C8-C2D0-4DB7-802E-94D8E3E28F70}">
      <dgm:prSet/>
      <dgm:spPr/>
      <dgm:t>
        <a:bodyPr/>
        <a:lstStyle/>
        <a:p>
          <a:endParaRPr lang="en-US"/>
        </a:p>
      </dgm:t>
    </dgm:pt>
    <dgm:pt modelId="{56A3EB63-A302-4154-B9EC-58F8343CDC46}" type="sibTrans" cxnId="{CBC884C8-C2D0-4DB7-802E-94D8E3E28F70}">
      <dgm:prSet/>
      <dgm:spPr/>
      <dgm:t>
        <a:bodyPr/>
        <a:lstStyle/>
        <a:p>
          <a:endParaRPr lang="en-US"/>
        </a:p>
      </dgm:t>
    </dgm:pt>
    <dgm:pt modelId="{FA3121CD-A1B2-43FC-B93F-55C188AA4FC2}">
      <dgm:prSet custT="1"/>
      <dgm:spPr>
        <a:solidFill>
          <a:schemeClr val="bg2">
            <a:lumMod val="20000"/>
            <a:lumOff val="80000"/>
            <a:alpha val="90000"/>
          </a:schemeClr>
        </a:solidFill>
        <a:ln>
          <a:noFill/>
        </a:ln>
      </dgm:spPr>
      <dgm:t>
        <a:bodyPr/>
        <a:lstStyle/>
        <a:p>
          <a:pPr>
            <a:lnSpc>
              <a:spcPct val="90000"/>
            </a:lnSpc>
            <a:spcAft>
              <a:spcPts val="0"/>
            </a:spcAft>
          </a:pPr>
          <a:r>
            <a:rPr lang="en-US" sz="2000" dirty="0"/>
            <a:t>USAF Status of PFOS/PFOA Treatment</a:t>
          </a:r>
        </a:p>
      </dgm:t>
    </dgm:pt>
    <dgm:pt modelId="{29EC0748-6915-46A1-A53E-8315DBC51FEF}" type="parTrans" cxnId="{F539DB5E-4F93-4DEA-A351-093539B68FE3}">
      <dgm:prSet/>
      <dgm:spPr/>
      <dgm:t>
        <a:bodyPr/>
        <a:lstStyle/>
        <a:p>
          <a:endParaRPr lang="en-US"/>
        </a:p>
      </dgm:t>
    </dgm:pt>
    <dgm:pt modelId="{11C77521-1FA5-45D1-9978-4EE20A58362C}" type="sibTrans" cxnId="{F539DB5E-4F93-4DEA-A351-093539B68FE3}">
      <dgm:prSet/>
      <dgm:spPr/>
      <dgm:t>
        <a:bodyPr/>
        <a:lstStyle/>
        <a:p>
          <a:endParaRPr lang="en-US"/>
        </a:p>
      </dgm:t>
    </dgm:pt>
    <dgm:pt modelId="{F44D85A1-B5FA-4F2A-B1A9-A8AB94204A3B}" type="pres">
      <dgm:prSet presAssocID="{0EE08332-7A7E-4CE5-BC27-C7062BD2E8B3}" presName="Name0" presStyleCnt="0">
        <dgm:presLayoutVars>
          <dgm:dir/>
          <dgm:animLvl val="lvl"/>
          <dgm:resizeHandles val="exact"/>
        </dgm:presLayoutVars>
      </dgm:prSet>
      <dgm:spPr/>
    </dgm:pt>
    <dgm:pt modelId="{94B3FF00-096E-41F5-93CC-84EBE0E657A5}" type="pres">
      <dgm:prSet presAssocID="{F613F3B5-9F41-4FC3-8504-EDAEF70183F6}" presName="linNode" presStyleCnt="0"/>
      <dgm:spPr/>
    </dgm:pt>
    <dgm:pt modelId="{6286CA94-37A8-4931-9888-096F85C12B0C}" type="pres">
      <dgm:prSet presAssocID="{F613F3B5-9F41-4FC3-8504-EDAEF70183F6}" presName="parentText" presStyleLbl="node1" presStyleIdx="0" presStyleCnt="2" custScaleX="98758" custScaleY="94119">
        <dgm:presLayoutVars>
          <dgm:chMax val="1"/>
          <dgm:bulletEnabled val="1"/>
        </dgm:presLayoutVars>
      </dgm:prSet>
      <dgm:spPr>
        <a:prstGeom prst="homePlate">
          <a:avLst/>
        </a:prstGeom>
      </dgm:spPr>
    </dgm:pt>
    <dgm:pt modelId="{833A36F9-4DBD-4B60-ACA3-6565A653F56F}" type="pres">
      <dgm:prSet presAssocID="{F613F3B5-9F41-4FC3-8504-EDAEF70183F6}" presName="descendantText" presStyleLbl="alignAccFollowNode1" presStyleIdx="0" presStyleCnt="2" custScaleY="133052">
        <dgm:presLayoutVars>
          <dgm:bulletEnabled val="1"/>
        </dgm:presLayoutVars>
      </dgm:prSet>
      <dgm:spPr>
        <a:prstGeom prst="rect">
          <a:avLst/>
        </a:prstGeom>
      </dgm:spPr>
    </dgm:pt>
    <dgm:pt modelId="{5F113EF9-13AB-4196-BC0D-EAF765AB42F2}" type="pres">
      <dgm:prSet presAssocID="{C86AF333-294E-45D0-93B9-D72DA2E4BC0E}" presName="sp" presStyleCnt="0"/>
      <dgm:spPr/>
    </dgm:pt>
    <dgm:pt modelId="{1CABA2FD-EA75-4382-9574-CFE70307F346}" type="pres">
      <dgm:prSet presAssocID="{C61C7211-0E1B-47E1-8C3D-DA778CF18EB5}" presName="linNode" presStyleCnt="0"/>
      <dgm:spPr/>
    </dgm:pt>
    <dgm:pt modelId="{6CCCB923-35E4-482A-844A-3133BAEF51E6}" type="pres">
      <dgm:prSet presAssocID="{C61C7211-0E1B-47E1-8C3D-DA778CF18EB5}" presName="parentText" presStyleLbl="node1" presStyleIdx="1" presStyleCnt="2" custScaleX="98758" custScaleY="94119" custLinFactNeighborY="3">
        <dgm:presLayoutVars>
          <dgm:chMax val="1"/>
          <dgm:bulletEnabled val="1"/>
        </dgm:presLayoutVars>
      </dgm:prSet>
      <dgm:spPr>
        <a:prstGeom prst="homePlate">
          <a:avLst/>
        </a:prstGeom>
      </dgm:spPr>
    </dgm:pt>
    <dgm:pt modelId="{FA232609-B1C2-4DFF-9594-8C1EC3A87581}" type="pres">
      <dgm:prSet presAssocID="{C61C7211-0E1B-47E1-8C3D-DA778CF18EB5}" presName="descendantText" presStyleLbl="alignAccFollowNode1" presStyleIdx="1" presStyleCnt="2" custScaleY="125079">
        <dgm:presLayoutVars>
          <dgm:bulletEnabled val="1"/>
        </dgm:presLayoutVars>
      </dgm:prSet>
      <dgm:spPr>
        <a:prstGeom prst="rect">
          <a:avLst/>
        </a:prstGeom>
      </dgm:spPr>
    </dgm:pt>
  </dgm:ptLst>
  <dgm:cxnLst>
    <dgm:cxn modelId="{B9F5FA09-CE84-4370-A442-C4949E3C6FD1}" srcId="{F613F3B5-9F41-4FC3-8504-EDAEF70183F6}" destId="{11103412-E97F-4A08-A1D1-01910A736804}" srcOrd="1" destOrd="0" parTransId="{AD39609B-6C5D-411E-82F5-88563ED6E710}" sibTransId="{DF408456-E544-4E39-BF06-00B2C144CFBB}"/>
    <dgm:cxn modelId="{CBB38E0A-A539-42DD-8F7B-271819213A00}" srcId="{F613F3B5-9F41-4FC3-8504-EDAEF70183F6}" destId="{206CC1FD-98E7-460F-AD80-4D614F18CEB8}" srcOrd="0" destOrd="0" parTransId="{11FEC2CC-96EE-4C2D-AA91-0AE3989DAF1F}" sibTransId="{F678884B-DFAF-4C8D-A457-01C9429D5B08}"/>
    <dgm:cxn modelId="{6FAB7526-B34A-4B27-8F0B-1C08296D305F}" type="presOf" srcId="{FA3121CD-A1B2-43FC-B93F-55C188AA4FC2}" destId="{FA232609-B1C2-4DFF-9594-8C1EC3A87581}" srcOrd="0" destOrd="0" presId="urn:microsoft.com/office/officeart/2005/8/layout/vList5"/>
    <dgm:cxn modelId="{6DEE4232-74F1-49D7-9506-8A88AB85A6DC}" type="presOf" srcId="{11103412-E97F-4A08-A1D1-01910A736804}" destId="{833A36F9-4DBD-4B60-ACA3-6565A653F56F}" srcOrd="0" destOrd="1" presId="urn:microsoft.com/office/officeart/2005/8/layout/vList5"/>
    <dgm:cxn modelId="{F539DB5E-4F93-4DEA-A351-093539B68FE3}" srcId="{C61C7211-0E1B-47E1-8C3D-DA778CF18EB5}" destId="{FA3121CD-A1B2-43FC-B93F-55C188AA4FC2}" srcOrd="0" destOrd="0" parTransId="{29EC0748-6915-46A1-A53E-8315DBC51FEF}" sibTransId="{11C77521-1FA5-45D1-9978-4EE20A58362C}"/>
    <dgm:cxn modelId="{6C5674A5-5C5F-4369-8859-EBB21F5EB689}" type="presOf" srcId="{F613F3B5-9F41-4FC3-8504-EDAEF70183F6}" destId="{6286CA94-37A8-4931-9888-096F85C12B0C}" srcOrd="0" destOrd="0" presId="urn:microsoft.com/office/officeart/2005/8/layout/vList5"/>
    <dgm:cxn modelId="{CBC884C8-C2D0-4DB7-802E-94D8E3E28F70}" srcId="{0EE08332-7A7E-4CE5-BC27-C7062BD2E8B3}" destId="{C61C7211-0E1B-47E1-8C3D-DA778CF18EB5}" srcOrd="1" destOrd="0" parTransId="{A805E4F3-1DB9-4329-AE3F-5ABB06D3195A}" sibTransId="{56A3EB63-A302-4154-B9EC-58F8343CDC46}"/>
    <dgm:cxn modelId="{B4C8C1C8-F950-421D-A2F5-C5D80B1B46F8}" type="presOf" srcId="{C61C7211-0E1B-47E1-8C3D-DA778CF18EB5}" destId="{6CCCB923-35E4-482A-844A-3133BAEF51E6}" srcOrd="0" destOrd="0" presId="urn:microsoft.com/office/officeart/2005/8/layout/vList5"/>
    <dgm:cxn modelId="{EBF37EDE-9368-40B2-A100-66FCBED5FD06}" type="presOf" srcId="{206CC1FD-98E7-460F-AD80-4D614F18CEB8}" destId="{833A36F9-4DBD-4B60-ACA3-6565A653F56F}" srcOrd="0" destOrd="0" presId="urn:microsoft.com/office/officeart/2005/8/layout/vList5"/>
    <dgm:cxn modelId="{F5B3CAE4-0FD1-42E5-B713-451EEAE513FE}" srcId="{0EE08332-7A7E-4CE5-BC27-C7062BD2E8B3}" destId="{F613F3B5-9F41-4FC3-8504-EDAEF70183F6}" srcOrd="0" destOrd="0" parTransId="{EADCD0C2-9345-43CC-AB16-5DAE13D0F465}" sibTransId="{C86AF333-294E-45D0-93B9-D72DA2E4BC0E}"/>
    <dgm:cxn modelId="{7EBC83E7-EE04-4E07-AA4E-128747084C80}" type="presOf" srcId="{0EE08332-7A7E-4CE5-BC27-C7062BD2E8B3}" destId="{F44D85A1-B5FA-4F2A-B1A9-A8AB94204A3B}" srcOrd="0" destOrd="0" presId="urn:microsoft.com/office/officeart/2005/8/layout/vList5"/>
    <dgm:cxn modelId="{FC051448-DAD7-4207-9D90-C5AA112D2FD8}" type="presParOf" srcId="{F44D85A1-B5FA-4F2A-B1A9-A8AB94204A3B}" destId="{94B3FF00-096E-41F5-93CC-84EBE0E657A5}" srcOrd="0" destOrd="0" presId="urn:microsoft.com/office/officeart/2005/8/layout/vList5"/>
    <dgm:cxn modelId="{2DFA153C-8E9B-4398-A13A-B26749982E22}" type="presParOf" srcId="{94B3FF00-096E-41F5-93CC-84EBE0E657A5}" destId="{6286CA94-37A8-4931-9888-096F85C12B0C}" srcOrd="0" destOrd="0" presId="urn:microsoft.com/office/officeart/2005/8/layout/vList5"/>
    <dgm:cxn modelId="{6EF8E3F8-6B2F-41DD-9E03-9809A86AE6F9}" type="presParOf" srcId="{94B3FF00-096E-41F5-93CC-84EBE0E657A5}" destId="{833A36F9-4DBD-4B60-ACA3-6565A653F56F}" srcOrd="1" destOrd="0" presId="urn:microsoft.com/office/officeart/2005/8/layout/vList5"/>
    <dgm:cxn modelId="{78FD5614-615B-4F57-A5F0-92338A21746F}" type="presParOf" srcId="{F44D85A1-B5FA-4F2A-B1A9-A8AB94204A3B}" destId="{5F113EF9-13AB-4196-BC0D-EAF765AB42F2}" srcOrd="1" destOrd="0" presId="urn:microsoft.com/office/officeart/2005/8/layout/vList5"/>
    <dgm:cxn modelId="{2B141A9B-B8B9-42B2-A7E2-E52937AAE939}" type="presParOf" srcId="{F44D85A1-B5FA-4F2A-B1A9-A8AB94204A3B}" destId="{1CABA2FD-EA75-4382-9574-CFE70307F346}" srcOrd="2" destOrd="0" presId="urn:microsoft.com/office/officeart/2005/8/layout/vList5"/>
    <dgm:cxn modelId="{2FCD71C4-2000-4033-B0AC-17D58C85138D}" type="presParOf" srcId="{1CABA2FD-EA75-4382-9574-CFE70307F346}" destId="{6CCCB923-35E4-482A-844A-3133BAEF51E6}" srcOrd="0" destOrd="0" presId="urn:microsoft.com/office/officeart/2005/8/layout/vList5"/>
    <dgm:cxn modelId="{64327DE8-0AC3-4604-BA1A-A37D7BC6ACDF}" type="presParOf" srcId="{1CABA2FD-EA75-4382-9574-CFE70307F346}" destId="{FA232609-B1C2-4DFF-9594-8C1EC3A8758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E08332-7A7E-4CE5-BC27-C7062BD2E8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61C7211-0E1B-47E1-8C3D-DA778CF18EB5}">
      <dgm:prSet phldrT="[Text]" custT="1"/>
      <dgm:spPr>
        <a:solidFill>
          <a:srgbClr val="14293E"/>
        </a:solidFill>
      </dgm:spPr>
      <dgm:t>
        <a:bodyPr/>
        <a:lstStyle/>
        <a:p>
          <a:pPr algn="r">
            <a:lnSpc>
              <a:spcPct val="80000"/>
            </a:lnSpc>
            <a:spcAft>
              <a:spcPts val="0"/>
            </a:spcAft>
          </a:pPr>
          <a:r>
            <a:rPr lang="en-US" sz="2600" b="0" dirty="0">
              <a:solidFill>
                <a:schemeClr val="bg1"/>
              </a:solidFill>
              <a:latin typeface="Aharoni" panose="02010803020104030203" pitchFamily="2" charset="-79"/>
              <a:cs typeface="Aharoni" panose="02010803020104030203" pitchFamily="2" charset="-79"/>
            </a:rPr>
            <a:t>RAB Business</a:t>
          </a:r>
        </a:p>
      </dgm:t>
    </dgm:pt>
    <dgm:pt modelId="{A805E4F3-1DB9-4329-AE3F-5ABB06D3195A}" type="parTrans" cxnId="{CBC884C8-C2D0-4DB7-802E-94D8E3E28F70}">
      <dgm:prSet/>
      <dgm:spPr/>
      <dgm:t>
        <a:bodyPr/>
        <a:lstStyle/>
        <a:p>
          <a:endParaRPr lang="en-US"/>
        </a:p>
      </dgm:t>
    </dgm:pt>
    <dgm:pt modelId="{56A3EB63-A302-4154-B9EC-58F8343CDC46}" type="sibTrans" cxnId="{CBC884C8-C2D0-4DB7-802E-94D8E3E28F70}">
      <dgm:prSet/>
      <dgm:spPr/>
      <dgm:t>
        <a:bodyPr/>
        <a:lstStyle/>
        <a:p>
          <a:endParaRPr lang="en-US"/>
        </a:p>
      </dgm:t>
    </dgm:pt>
    <dgm:pt modelId="{FEF0C1B6-BA84-45CA-B4CD-B415036693E8}">
      <dgm:prSet phldrT="[Text]" custT="1"/>
      <dgm:spPr>
        <a:solidFill>
          <a:schemeClr val="bg2">
            <a:lumMod val="20000"/>
            <a:lumOff val="80000"/>
            <a:alpha val="90000"/>
          </a:schemeClr>
        </a:solidFill>
        <a:ln>
          <a:noFill/>
        </a:ln>
      </dgm:spPr>
      <dgm:t>
        <a:bodyPr/>
        <a:lstStyle/>
        <a:p>
          <a:pPr>
            <a:spcAft>
              <a:spcPts val="0"/>
            </a:spcAft>
          </a:pPr>
          <a:r>
            <a:rPr lang="en-US" sz="2000" dirty="0"/>
            <a:t>Community RAB Elections</a:t>
          </a:r>
        </a:p>
      </dgm:t>
    </dgm:pt>
    <dgm:pt modelId="{6907B93D-8E22-4277-B14C-3FC16A09B884}" type="parTrans" cxnId="{D6FB8896-ADE0-4C58-8BB7-5C4129B522CF}">
      <dgm:prSet/>
      <dgm:spPr/>
      <dgm:t>
        <a:bodyPr/>
        <a:lstStyle/>
        <a:p>
          <a:endParaRPr lang="en-US"/>
        </a:p>
      </dgm:t>
    </dgm:pt>
    <dgm:pt modelId="{5D4860D0-738D-4070-86A7-FDF08E17F514}" type="sibTrans" cxnId="{D6FB8896-ADE0-4C58-8BB7-5C4129B522CF}">
      <dgm:prSet/>
      <dgm:spPr/>
      <dgm:t>
        <a:bodyPr/>
        <a:lstStyle/>
        <a:p>
          <a:endParaRPr lang="en-US"/>
        </a:p>
      </dgm:t>
    </dgm:pt>
    <dgm:pt modelId="{D9EEE8AD-FACF-4126-8F2C-D9AE19E7C21A}">
      <dgm:prSet phldrT="[Text]" custT="1"/>
      <dgm:spPr>
        <a:solidFill>
          <a:schemeClr val="bg2">
            <a:lumMod val="20000"/>
            <a:lumOff val="80000"/>
            <a:alpha val="90000"/>
          </a:schemeClr>
        </a:solidFill>
        <a:ln>
          <a:noFill/>
        </a:ln>
      </dgm:spPr>
      <dgm:t>
        <a:bodyPr/>
        <a:lstStyle/>
        <a:p>
          <a:pPr>
            <a:spcAft>
              <a:spcPts val="0"/>
            </a:spcAft>
          </a:pPr>
          <a:r>
            <a:rPr lang="en-US" sz="2000" dirty="0"/>
            <a:t>Public may provide three-minute verbal comments</a:t>
          </a:r>
        </a:p>
      </dgm:t>
    </dgm:pt>
    <dgm:pt modelId="{43963DD9-B33E-4EEA-A70E-5AEA4EFFD466}" type="parTrans" cxnId="{7E70257F-8252-4687-8864-AAFD7F514C01}">
      <dgm:prSet/>
      <dgm:spPr/>
      <dgm:t>
        <a:bodyPr/>
        <a:lstStyle/>
        <a:p>
          <a:endParaRPr lang="en-US"/>
        </a:p>
      </dgm:t>
    </dgm:pt>
    <dgm:pt modelId="{6B5390E8-CB49-41CD-B2D2-680444616FC1}" type="sibTrans" cxnId="{7E70257F-8252-4687-8864-AAFD7F514C01}">
      <dgm:prSet/>
      <dgm:spPr/>
      <dgm:t>
        <a:bodyPr/>
        <a:lstStyle/>
        <a:p>
          <a:endParaRPr lang="en-US"/>
        </a:p>
      </dgm:t>
    </dgm:pt>
    <dgm:pt modelId="{CA5042E2-DA08-4CE8-978B-984FA67B15D9}">
      <dgm:prSet phldrT="[Text]" custT="1"/>
      <dgm:spPr>
        <a:solidFill>
          <a:srgbClr val="14293E"/>
        </a:solidFill>
      </dgm:spPr>
      <dgm:t>
        <a:bodyPr/>
        <a:lstStyle/>
        <a:p>
          <a:pPr algn="r">
            <a:lnSpc>
              <a:spcPct val="80000"/>
            </a:lnSpc>
            <a:spcAft>
              <a:spcPts val="0"/>
            </a:spcAft>
          </a:pPr>
          <a:r>
            <a:rPr lang="en-US" sz="2600" b="0" dirty="0">
              <a:solidFill>
                <a:schemeClr val="bg1"/>
              </a:solidFill>
              <a:latin typeface="Aharoni" panose="02010803020104030203" pitchFamily="2" charset="-79"/>
              <a:cs typeface="Aharoni" panose="02010803020104030203" pitchFamily="2" charset="-79"/>
            </a:rPr>
            <a:t>Public Comment</a:t>
          </a:r>
        </a:p>
      </dgm:t>
    </dgm:pt>
    <dgm:pt modelId="{79107322-6F9A-44EC-B7F5-2AC43A1E98FC}" type="parTrans" cxnId="{ACFE4AEC-423F-429E-9D95-A47F5757E581}">
      <dgm:prSet/>
      <dgm:spPr/>
      <dgm:t>
        <a:bodyPr/>
        <a:lstStyle/>
        <a:p>
          <a:endParaRPr lang="en-US"/>
        </a:p>
      </dgm:t>
    </dgm:pt>
    <dgm:pt modelId="{4A5D8D1F-B2FD-4C6F-9F93-C574089B2B03}" type="sibTrans" cxnId="{ACFE4AEC-423F-429E-9D95-A47F5757E581}">
      <dgm:prSet/>
      <dgm:spPr/>
      <dgm:t>
        <a:bodyPr/>
        <a:lstStyle/>
        <a:p>
          <a:endParaRPr lang="en-US"/>
        </a:p>
      </dgm:t>
    </dgm:pt>
    <dgm:pt modelId="{01668551-6C43-4624-95AE-FFADDF4CCFDB}">
      <dgm:prSet phldrT="[Text]" custT="1"/>
      <dgm:spPr>
        <a:solidFill>
          <a:schemeClr val="bg2">
            <a:lumMod val="20000"/>
            <a:lumOff val="80000"/>
            <a:alpha val="90000"/>
          </a:schemeClr>
        </a:solidFill>
        <a:ln>
          <a:noFill/>
        </a:ln>
      </dgm:spPr>
      <dgm:t>
        <a:bodyPr/>
        <a:lstStyle/>
        <a:p>
          <a:pPr>
            <a:spcAft>
              <a:spcPts val="0"/>
            </a:spcAft>
          </a:pPr>
          <a:r>
            <a:rPr lang="en-US" sz="2000" dirty="0"/>
            <a:t>Announcements</a:t>
          </a:r>
        </a:p>
      </dgm:t>
    </dgm:pt>
    <dgm:pt modelId="{E5C1A68D-7126-4A3D-AB99-A9600F44DA57}" type="parTrans" cxnId="{A937592B-7DF2-4C68-BE0D-054840CE2663}">
      <dgm:prSet/>
      <dgm:spPr/>
      <dgm:t>
        <a:bodyPr/>
        <a:lstStyle/>
        <a:p>
          <a:endParaRPr lang="en-US"/>
        </a:p>
      </dgm:t>
    </dgm:pt>
    <dgm:pt modelId="{A37E4C0C-AB9A-4021-A718-ABC67B6AF10E}" type="sibTrans" cxnId="{A937592B-7DF2-4C68-BE0D-054840CE2663}">
      <dgm:prSet/>
      <dgm:spPr/>
      <dgm:t>
        <a:bodyPr/>
        <a:lstStyle/>
        <a:p>
          <a:endParaRPr lang="en-US"/>
        </a:p>
      </dgm:t>
    </dgm:pt>
    <dgm:pt modelId="{E3F419F0-D7CC-447A-AFA5-A2604C7C18AA}">
      <dgm:prSet phldrT="[Text]" custT="1"/>
      <dgm:spPr>
        <a:solidFill>
          <a:srgbClr val="14293E"/>
        </a:solidFill>
      </dgm:spPr>
      <dgm:t>
        <a:bodyPr/>
        <a:lstStyle/>
        <a:p>
          <a:pPr algn="r">
            <a:lnSpc>
              <a:spcPct val="80000"/>
            </a:lnSpc>
            <a:spcAft>
              <a:spcPts val="0"/>
            </a:spcAft>
          </a:pPr>
          <a:r>
            <a:rPr lang="en-US" sz="2600" b="0" dirty="0">
              <a:solidFill>
                <a:schemeClr val="bg1"/>
              </a:solidFill>
              <a:latin typeface="Aharoni" panose="02010803020104030203" pitchFamily="2" charset="-79"/>
              <a:cs typeface="Aharoni" panose="02010803020104030203" pitchFamily="2" charset="-79"/>
            </a:rPr>
            <a:t>Presentations (cont.)</a:t>
          </a:r>
        </a:p>
      </dgm:t>
    </dgm:pt>
    <dgm:pt modelId="{CAEC887F-1361-445C-88D8-81CD0807EA98}" type="parTrans" cxnId="{1C392219-6E9D-49FF-8C1D-29E28CEFE9C4}">
      <dgm:prSet/>
      <dgm:spPr/>
      <dgm:t>
        <a:bodyPr/>
        <a:lstStyle/>
        <a:p>
          <a:endParaRPr lang="en-US"/>
        </a:p>
      </dgm:t>
    </dgm:pt>
    <dgm:pt modelId="{03747D73-E2EA-4352-BBF4-CA3B04351185}" type="sibTrans" cxnId="{1C392219-6E9D-49FF-8C1D-29E28CEFE9C4}">
      <dgm:prSet/>
      <dgm:spPr/>
      <dgm:t>
        <a:bodyPr/>
        <a:lstStyle/>
        <a:p>
          <a:endParaRPr lang="en-US"/>
        </a:p>
      </dgm:t>
    </dgm:pt>
    <dgm:pt modelId="{C0C42CB5-1E9C-4333-B217-EB0B00CBB7AF}">
      <dgm:prSet phldrT="[Text]" custT="1"/>
      <dgm:spPr>
        <a:solidFill>
          <a:schemeClr val="bg2">
            <a:lumMod val="20000"/>
            <a:lumOff val="80000"/>
          </a:schemeClr>
        </a:solidFill>
        <a:ln>
          <a:noFill/>
        </a:ln>
      </dgm:spPr>
      <dgm:t>
        <a:bodyPr/>
        <a:lstStyle/>
        <a:p>
          <a:pPr algn="l">
            <a:lnSpc>
              <a:spcPct val="80000"/>
            </a:lnSpc>
            <a:spcAft>
              <a:spcPts val="0"/>
            </a:spcAft>
          </a:pPr>
          <a:r>
            <a:rPr lang="en-US" sz="2000" dirty="0"/>
            <a:t>USAF Remedial Investigation Plan</a:t>
          </a:r>
          <a:endParaRPr lang="en-US" sz="2000" b="0" dirty="0">
            <a:solidFill>
              <a:schemeClr val="bg1"/>
            </a:solidFill>
            <a:latin typeface="Aharoni" panose="02010803020104030203" pitchFamily="2" charset="-79"/>
            <a:cs typeface="Aharoni" panose="02010803020104030203" pitchFamily="2" charset="-79"/>
          </a:endParaRPr>
        </a:p>
      </dgm:t>
    </dgm:pt>
    <dgm:pt modelId="{BB4171FA-99B2-429C-B7D5-E42F4EE1C21C}" type="parTrans" cxnId="{53975586-68EE-4A06-A312-257D4EDB86C5}">
      <dgm:prSet/>
      <dgm:spPr/>
      <dgm:t>
        <a:bodyPr/>
        <a:lstStyle/>
        <a:p>
          <a:endParaRPr lang="en-US"/>
        </a:p>
      </dgm:t>
    </dgm:pt>
    <dgm:pt modelId="{F03DDDAA-060E-4931-9031-9B7F41C8F2DC}" type="sibTrans" cxnId="{53975586-68EE-4A06-A312-257D4EDB86C5}">
      <dgm:prSet/>
      <dgm:spPr/>
      <dgm:t>
        <a:bodyPr/>
        <a:lstStyle/>
        <a:p>
          <a:endParaRPr lang="en-US"/>
        </a:p>
      </dgm:t>
    </dgm:pt>
    <dgm:pt modelId="{11BF1BF1-0294-4F53-96FC-ECD4EEE26015}">
      <dgm:prSet phldrT="[Text]" custT="1"/>
      <dgm:spPr>
        <a:solidFill>
          <a:schemeClr val="bg2">
            <a:lumMod val="20000"/>
            <a:lumOff val="80000"/>
          </a:schemeClr>
        </a:solidFill>
        <a:ln>
          <a:noFill/>
        </a:ln>
      </dgm:spPr>
      <dgm:t>
        <a:bodyPr/>
        <a:lstStyle/>
        <a:p>
          <a:pPr algn="l">
            <a:lnSpc>
              <a:spcPct val="80000"/>
            </a:lnSpc>
            <a:spcAft>
              <a:spcPts val="0"/>
            </a:spcAft>
          </a:pPr>
          <a:r>
            <a:rPr lang="en-US" sz="2000" dirty="0"/>
            <a:t>USAF Interim Actions</a:t>
          </a:r>
          <a:endParaRPr lang="en-US" sz="2000" b="0" dirty="0">
            <a:solidFill>
              <a:schemeClr val="bg1"/>
            </a:solidFill>
            <a:latin typeface="Aharoni" panose="02010803020104030203" pitchFamily="2" charset="-79"/>
            <a:cs typeface="Aharoni" panose="02010803020104030203" pitchFamily="2" charset="-79"/>
          </a:endParaRPr>
        </a:p>
      </dgm:t>
    </dgm:pt>
    <dgm:pt modelId="{13047485-4731-4E1E-85FA-0BE2D700F03E}" type="parTrans" cxnId="{79F9104A-5954-4DBA-B542-1DD3D2E1CE0F}">
      <dgm:prSet/>
      <dgm:spPr/>
      <dgm:t>
        <a:bodyPr/>
        <a:lstStyle/>
        <a:p>
          <a:endParaRPr lang="en-US"/>
        </a:p>
      </dgm:t>
    </dgm:pt>
    <dgm:pt modelId="{C385EB28-79EE-457C-B9FC-283265CB381C}" type="sibTrans" cxnId="{79F9104A-5954-4DBA-B542-1DD3D2E1CE0F}">
      <dgm:prSet/>
      <dgm:spPr/>
      <dgm:t>
        <a:bodyPr/>
        <a:lstStyle/>
        <a:p>
          <a:endParaRPr lang="en-US"/>
        </a:p>
      </dgm:t>
    </dgm:pt>
    <dgm:pt modelId="{3F205DAD-DBCD-4A52-92BF-030220948C43}">
      <dgm:prSet phldrT="[Text]" custT="1"/>
      <dgm:spPr>
        <a:solidFill>
          <a:schemeClr val="bg2">
            <a:lumMod val="20000"/>
            <a:lumOff val="80000"/>
            <a:alpha val="90000"/>
          </a:schemeClr>
        </a:solidFill>
        <a:ln>
          <a:noFill/>
        </a:ln>
      </dgm:spPr>
      <dgm:t>
        <a:bodyPr/>
        <a:lstStyle/>
        <a:p>
          <a:pPr>
            <a:spcAft>
              <a:spcPts val="0"/>
            </a:spcAft>
          </a:pPr>
          <a:r>
            <a:rPr lang="en-US" sz="2000" dirty="0"/>
            <a:t>Action Item Review</a:t>
          </a:r>
        </a:p>
      </dgm:t>
    </dgm:pt>
    <dgm:pt modelId="{645CA1D2-DADF-4550-AA6A-10D623C2968D}" type="parTrans" cxnId="{09147E0D-AC63-41F5-B82A-EE3F850CF15E}">
      <dgm:prSet/>
      <dgm:spPr/>
      <dgm:t>
        <a:bodyPr/>
        <a:lstStyle/>
        <a:p>
          <a:endParaRPr lang="en-US"/>
        </a:p>
      </dgm:t>
    </dgm:pt>
    <dgm:pt modelId="{B7E7C453-B1E0-4910-9BAE-993537CC6863}" type="sibTrans" cxnId="{09147E0D-AC63-41F5-B82A-EE3F850CF15E}">
      <dgm:prSet/>
      <dgm:spPr/>
      <dgm:t>
        <a:bodyPr/>
        <a:lstStyle/>
        <a:p>
          <a:endParaRPr lang="en-US"/>
        </a:p>
      </dgm:t>
    </dgm:pt>
    <dgm:pt modelId="{F44D85A1-B5FA-4F2A-B1A9-A8AB94204A3B}" type="pres">
      <dgm:prSet presAssocID="{0EE08332-7A7E-4CE5-BC27-C7062BD2E8B3}" presName="Name0" presStyleCnt="0">
        <dgm:presLayoutVars>
          <dgm:dir val="rev"/>
          <dgm:animLvl val="lvl"/>
          <dgm:resizeHandles val="exact"/>
        </dgm:presLayoutVars>
      </dgm:prSet>
      <dgm:spPr/>
    </dgm:pt>
    <dgm:pt modelId="{7D34FB03-987C-4DAB-8324-8E276B0B0040}" type="pres">
      <dgm:prSet presAssocID="{E3F419F0-D7CC-447A-AFA5-A2604C7C18AA}" presName="linNode" presStyleCnt="0"/>
      <dgm:spPr/>
    </dgm:pt>
    <dgm:pt modelId="{E2E87297-5785-4EDD-BD75-C714DB0DF78B}" type="pres">
      <dgm:prSet presAssocID="{E3F419F0-D7CC-447A-AFA5-A2604C7C18AA}" presName="parentText" presStyleLbl="node1" presStyleIdx="0" presStyleCnt="3" custFlipHor="1">
        <dgm:presLayoutVars>
          <dgm:chMax val="1"/>
          <dgm:bulletEnabled val="1"/>
        </dgm:presLayoutVars>
      </dgm:prSet>
      <dgm:spPr>
        <a:prstGeom prst="homePlate">
          <a:avLst/>
        </a:prstGeom>
      </dgm:spPr>
    </dgm:pt>
    <dgm:pt modelId="{813E91A5-F894-4BF8-B760-915C22E9BF25}" type="pres">
      <dgm:prSet presAssocID="{E3F419F0-D7CC-447A-AFA5-A2604C7C18AA}" presName="descendantText" presStyleLbl="alignAccFollowNode1" presStyleIdx="0" presStyleCnt="3">
        <dgm:presLayoutVars>
          <dgm:bulletEnabled val="1"/>
        </dgm:presLayoutVars>
      </dgm:prSet>
      <dgm:spPr/>
    </dgm:pt>
    <dgm:pt modelId="{1A77A6F0-4380-4473-BEA6-0106879F00A0}" type="pres">
      <dgm:prSet presAssocID="{03747D73-E2EA-4352-BBF4-CA3B04351185}" presName="sp" presStyleCnt="0"/>
      <dgm:spPr/>
    </dgm:pt>
    <dgm:pt modelId="{1CABA2FD-EA75-4382-9574-CFE70307F346}" type="pres">
      <dgm:prSet presAssocID="{C61C7211-0E1B-47E1-8C3D-DA778CF18EB5}" presName="linNode" presStyleCnt="0"/>
      <dgm:spPr/>
    </dgm:pt>
    <dgm:pt modelId="{6CCCB923-35E4-482A-844A-3133BAEF51E6}" type="pres">
      <dgm:prSet presAssocID="{C61C7211-0E1B-47E1-8C3D-DA778CF18EB5}" presName="parentText" presStyleLbl="node1" presStyleIdx="1" presStyleCnt="3" custFlipHor="1" custScaleX="102337" custScaleY="93872">
        <dgm:presLayoutVars>
          <dgm:chMax val="1"/>
          <dgm:bulletEnabled val="1"/>
        </dgm:presLayoutVars>
      </dgm:prSet>
      <dgm:spPr>
        <a:prstGeom prst="homePlate">
          <a:avLst/>
        </a:prstGeom>
      </dgm:spPr>
    </dgm:pt>
    <dgm:pt modelId="{FA232609-B1C2-4DFF-9594-8C1EC3A87581}" type="pres">
      <dgm:prSet presAssocID="{C61C7211-0E1B-47E1-8C3D-DA778CF18EB5}" presName="descendantText" presStyleLbl="alignAccFollowNode1" presStyleIdx="1" presStyleCnt="3" custScaleY="121395" custLinFactNeighborX="1099" custLinFactNeighborY="-10161">
        <dgm:presLayoutVars>
          <dgm:bulletEnabled val="1"/>
        </dgm:presLayoutVars>
      </dgm:prSet>
      <dgm:spPr>
        <a:prstGeom prst="rect">
          <a:avLst/>
        </a:prstGeom>
      </dgm:spPr>
    </dgm:pt>
    <dgm:pt modelId="{FEB1949E-B881-4190-B53B-1EC332A084E9}" type="pres">
      <dgm:prSet presAssocID="{56A3EB63-A302-4154-B9EC-58F8343CDC46}" presName="sp" presStyleCnt="0"/>
      <dgm:spPr/>
    </dgm:pt>
    <dgm:pt modelId="{F631F973-3907-4141-8071-E2936964A705}" type="pres">
      <dgm:prSet presAssocID="{CA5042E2-DA08-4CE8-978B-984FA67B15D9}" presName="linNode" presStyleCnt="0"/>
      <dgm:spPr/>
    </dgm:pt>
    <dgm:pt modelId="{3FBA891E-9302-4BE2-9CCC-D70A39EC0EEF}" type="pres">
      <dgm:prSet presAssocID="{CA5042E2-DA08-4CE8-978B-984FA67B15D9}" presName="parentText" presStyleLbl="node1" presStyleIdx="2" presStyleCnt="3" custFlipHor="1" custScaleX="102337" custScaleY="93872">
        <dgm:presLayoutVars>
          <dgm:chMax val="1"/>
          <dgm:bulletEnabled val="1"/>
        </dgm:presLayoutVars>
      </dgm:prSet>
      <dgm:spPr>
        <a:prstGeom prst="homePlate">
          <a:avLst/>
        </a:prstGeom>
      </dgm:spPr>
    </dgm:pt>
    <dgm:pt modelId="{05930E70-07A2-4CD9-B083-93DF00C836A4}" type="pres">
      <dgm:prSet presAssocID="{CA5042E2-DA08-4CE8-978B-984FA67B15D9}" presName="descendantText" presStyleLbl="alignAccFollowNode1" presStyleIdx="2" presStyleCnt="3" custScaleY="120961">
        <dgm:presLayoutVars>
          <dgm:bulletEnabled val="1"/>
        </dgm:presLayoutVars>
      </dgm:prSet>
      <dgm:spPr>
        <a:prstGeom prst="rect">
          <a:avLst/>
        </a:prstGeom>
      </dgm:spPr>
    </dgm:pt>
  </dgm:ptLst>
  <dgm:cxnLst>
    <dgm:cxn modelId="{09147E0D-AC63-41F5-B82A-EE3F850CF15E}" srcId="{C61C7211-0E1B-47E1-8C3D-DA778CF18EB5}" destId="{3F205DAD-DBCD-4A52-92BF-030220948C43}" srcOrd="1" destOrd="0" parTransId="{645CA1D2-DADF-4550-AA6A-10D623C2968D}" sibTransId="{B7E7C453-B1E0-4910-9BAE-993537CC6863}"/>
    <dgm:cxn modelId="{1C392219-6E9D-49FF-8C1D-29E28CEFE9C4}" srcId="{0EE08332-7A7E-4CE5-BC27-C7062BD2E8B3}" destId="{E3F419F0-D7CC-447A-AFA5-A2604C7C18AA}" srcOrd="0" destOrd="0" parTransId="{CAEC887F-1361-445C-88D8-81CD0807EA98}" sibTransId="{03747D73-E2EA-4352-BBF4-CA3B04351185}"/>
    <dgm:cxn modelId="{881F5419-9C43-4EAD-B137-01FCBA8553BF}" type="presOf" srcId="{3F205DAD-DBCD-4A52-92BF-030220948C43}" destId="{FA232609-B1C2-4DFF-9594-8C1EC3A87581}" srcOrd="0" destOrd="1" presId="urn:microsoft.com/office/officeart/2005/8/layout/vList5"/>
    <dgm:cxn modelId="{84A9A119-9A31-4E2E-8723-5744A457D151}" type="presOf" srcId="{D9EEE8AD-FACF-4126-8F2C-D9AE19E7C21A}" destId="{05930E70-07A2-4CD9-B083-93DF00C836A4}" srcOrd="0" destOrd="0" presId="urn:microsoft.com/office/officeart/2005/8/layout/vList5"/>
    <dgm:cxn modelId="{A937592B-7DF2-4C68-BE0D-054840CE2663}" srcId="{C61C7211-0E1B-47E1-8C3D-DA778CF18EB5}" destId="{01668551-6C43-4624-95AE-FFADDF4CCFDB}" srcOrd="2" destOrd="0" parTransId="{E5C1A68D-7126-4A3D-AB99-A9600F44DA57}" sibTransId="{A37E4C0C-AB9A-4021-A718-ABC67B6AF10E}"/>
    <dgm:cxn modelId="{8DF89739-07CB-405E-A2B9-BAD7DA22A5CF}" type="presOf" srcId="{FEF0C1B6-BA84-45CA-B4CD-B415036693E8}" destId="{FA232609-B1C2-4DFF-9594-8C1EC3A87581}" srcOrd="0" destOrd="0" presId="urn:microsoft.com/office/officeart/2005/8/layout/vList5"/>
    <dgm:cxn modelId="{03792960-9275-456E-AB15-791615E1CCAB}" type="presOf" srcId="{01668551-6C43-4624-95AE-FFADDF4CCFDB}" destId="{FA232609-B1C2-4DFF-9594-8C1EC3A87581}" srcOrd="0" destOrd="2" presId="urn:microsoft.com/office/officeart/2005/8/layout/vList5"/>
    <dgm:cxn modelId="{79F9104A-5954-4DBA-B542-1DD3D2E1CE0F}" srcId="{E3F419F0-D7CC-447A-AFA5-A2604C7C18AA}" destId="{11BF1BF1-0294-4F53-96FC-ECD4EEE26015}" srcOrd="1" destOrd="0" parTransId="{13047485-4731-4E1E-85FA-0BE2D700F03E}" sibTransId="{C385EB28-79EE-457C-B9FC-283265CB381C}"/>
    <dgm:cxn modelId="{7E70257F-8252-4687-8864-AAFD7F514C01}" srcId="{CA5042E2-DA08-4CE8-978B-984FA67B15D9}" destId="{D9EEE8AD-FACF-4126-8F2C-D9AE19E7C21A}" srcOrd="0" destOrd="0" parTransId="{43963DD9-B33E-4EEA-A70E-5AEA4EFFD466}" sibTransId="{6B5390E8-CB49-41CD-B2D2-680444616FC1}"/>
    <dgm:cxn modelId="{53975586-68EE-4A06-A312-257D4EDB86C5}" srcId="{E3F419F0-D7CC-447A-AFA5-A2604C7C18AA}" destId="{C0C42CB5-1E9C-4333-B217-EB0B00CBB7AF}" srcOrd="0" destOrd="0" parTransId="{BB4171FA-99B2-429C-B7D5-E42F4EE1C21C}" sibTransId="{F03DDDAA-060E-4931-9031-9B7F41C8F2DC}"/>
    <dgm:cxn modelId="{D6FB8896-ADE0-4C58-8BB7-5C4129B522CF}" srcId="{C61C7211-0E1B-47E1-8C3D-DA778CF18EB5}" destId="{FEF0C1B6-BA84-45CA-B4CD-B415036693E8}" srcOrd="0" destOrd="0" parTransId="{6907B93D-8E22-4277-B14C-3FC16A09B884}" sibTransId="{5D4860D0-738D-4070-86A7-FDF08E17F514}"/>
    <dgm:cxn modelId="{1DDEE59A-E320-405C-8207-891946C1D50F}" type="presOf" srcId="{CA5042E2-DA08-4CE8-978B-984FA67B15D9}" destId="{3FBA891E-9302-4BE2-9CCC-D70A39EC0EEF}" srcOrd="0" destOrd="0" presId="urn:microsoft.com/office/officeart/2005/8/layout/vList5"/>
    <dgm:cxn modelId="{D90034B8-46CA-460A-BC8F-44912221D5E3}" type="presOf" srcId="{E3F419F0-D7CC-447A-AFA5-A2604C7C18AA}" destId="{E2E87297-5785-4EDD-BD75-C714DB0DF78B}" srcOrd="0" destOrd="0" presId="urn:microsoft.com/office/officeart/2005/8/layout/vList5"/>
    <dgm:cxn modelId="{CBC884C8-C2D0-4DB7-802E-94D8E3E28F70}" srcId="{0EE08332-7A7E-4CE5-BC27-C7062BD2E8B3}" destId="{C61C7211-0E1B-47E1-8C3D-DA778CF18EB5}" srcOrd="1" destOrd="0" parTransId="{A805E4F3-1DB9-4329-AE3F-5ABB06D3195A}" sibTransId="{56A3EB63-A302-4154-B9EC-58F8343CDC46}"/>
    <dgm:cxn modelId="{B4C8C1C8-F950-421D-A2F5-C5D80B1B46F8}" type="presOf" srcId="{C61C7211-0E1B-47E1-8C3D-DA778CF18EB5}" destId="{6CCCB923-35E4-482A-844A-3133BAEF51E6}" srcOrd="0" destOrd="0" presId="urn:microsoft.com/office/officeart/2005/8/layout/vList5"/>
    <dgm:cxn modelId="{ED4C95D5-EAB9-4708-8D42-180BC888E814}" type="presOf" srcId="{11BF1BF1-0294-4F53-96FC-ECD4EEE26015}" destId="{813E91A5-F894-4BF8-B760-915C22E9BF25}" srcOrd="0" destOrd="1" presId="urn:microsoft.com/office/officeart/2005/8/layout/vList5"/>
    <dgm:cxn modelId="{7EBC83E7-EE04-4E07-AA4E-128747084C80}" type="presOf" srcId="{0EE08332-7A7E-4CE5-BC27-C7062BD2E8B3}" destId="{F44D85A1-B5FA-4F2A-B1A9-A8AB94204A3B}" srcOrd="0" destOrd="0" presId="urn:microsoft.com/office/officeart/2005/8/layout/vList5"/>
    <dgm:cxn modelId="{71187EEB-6D31-4309-9972-954002D4C16F}" type="presOf" srcId="{C0C42CB5-1E9C-4333-B217-EB0B00CBB7AF}" destId="{813E91A5-F894-4BF8-B760-915C22E9BF25}" srcOrd="0" destOrd="0" presId="urn:microsoft.com/office/officeart/2005/8/layout/vList5"/>
    <dgm:cxn modelId="{ACFE4AEC-423F-429E-9D95-A47F5757E581}" srcId="{0EE08332-7A7E-4CE5-BC27-C7062BD2E8B3}" destId="{CA5042E2-DA08-4CE8-978B-984FA67B15D9}" srcOrd="2" destOrd="0" parTransId="{79107322-6F9A-44EC-B7F5-2AC43A1E98FC}" sibTransId="{4A5D8D1F-B2FD-4C6F-9F93-C574089B2B03}"/>
    <dgm:cxn modelId="{DCA4F535-E771-4312-A27D-60A240DBCE68}" type="presParOf" srcId="{F44D85A1-B5FA-4F2A-B1A9-A8AB94204A3B}" destId="{7D34FB03-987C-4DAB-8324-8E276B0B0040}" srcOrd="0" destOrd="0" presId="urn:microsoft.com/office/officeart/2005/8/layout/vList5"/>
    <dgm:cxn modelId="{0FF740EA-26A2-473C-B752-54FF59DC3E89}" type="presParOf" srcId="{7D34FB03-987C-4DAB-8324-8E276B0B0040}" destId="{E2E87297-5785-4EDD-BD75-C714DB0DF78B}" srcOrd="0" destOrd="0" presId="urn:microsoft.com/office/officeart/2005/8/layout/vList5"/>
    <dgm:cxn modelId="{E5B80CEA-BFBB-460A-B230-05790EB50CD0}" type="presParOf" srcId="{7D34FB03-987C-4DAB-8324-8E276B0B0040}" destId="{813E91A5-F894-4BF8-B760-915C22E9BF25}" srcOrd="1" destOrd="0" presId="urn:microsoft.com/office/officeart/2005/8/layout/vList5"/>
    <dgm:cxn modelId="{B29F3C6C-C44E-492E-B11D-BF64B70E6B9C}" type="presParOf" srcId="{F44D85A1-B5FA-4F2A-B1A9-A8AB94204A3B}" destId="{1A77A6F0-4380-4473-BEA6-0106879F00A0}" srcOrd="1" destOrd="0" presId="urn:microsoft.com/office/officeart/2005/8/layout/vList5"/>
    <dgm:cxn modelId="{2B141A9B-B8B9-42B2-A7E2-E52937AAE939}" type="presParOf" srcId="{F44D85A1-B5FA-4F2A-B1A9-A8AB94204A3B}" destId="{1CABA2FD-EA75-4382-9574-CFE70307F346}" srcOrd="2" destOrd="0" presId="urn:microsoft.com/office/officeart/2005/8/layout/vList5"/>
    <dgm:cxn modelId="{2FCD71C4-2000-4033-B0AC-17D58C85138D}" type="presParOf" srcId="{1CABA2FD-EA75-4382-9574-CFE70307F346}" destId="{6CCCB923-35E4-482A-844A-3133BAEF51E6}" srcOrd="0" destOrd="0" presId="urn:microsoft.com/office/officeart/2005/8/layout/vList5"/>
    <dgm:cxn modelId="{E424B0BA-0A7A-4303-BB5F-1EA429435D94}" type="presParOf" srcId="{1CABA2FD-EA75-4382-9574-CFE70307F346}" destId="{FA232609-B1C2-4DFF-9594-8C1EC3A87581}" srcOrd="1" destOrd="0" presId="urn:microsoft.com/office/officeart/2005/8/layout/vList5"/>
    <dgm:cxn modelId="{BD7E2543-E547-4761-813E-498C5A4F6D76}" type="presParOf" srcId="{F44D85A1-B5FA-4F2A-B1A9-A8AB94204A3B}" destId="{FEB1949E-B881-4190-B53B-1EC332A084E9}" srcOrd="3" destOrd="0" presId="urn:microsoft.com/office/officeart/2005/8/layout/vList5"/>
    <dgm:cxn modelId="{48D26367-4E7D-4BDA-B96D-D939998CCAE8}" type="presParOf" srcId="{F44D85A1-B5FA-4F2A-B1A9-A8AB94204A3B}" destId="{F631F973-3907-4141-8071-E2936964A705}" srcOrd="4" destOrd="0" presId="urn:microsoft.com/office/officeart/2005/8/layout/vList5"/>
    <dgm:cxn modelId="{D11466D1-BE79-4A00-B03F-5ECC43E687AD}" type="presParOf" srcId="{F631F973-3907-4141-8071-E2936964A705}" destId="{3FBA891E-9302-4BE2-9CCC-D70A39EC0EEF}" srcOrd="0" destOrd="0" presId="urn:microsoft.com/office/officeart/2005/8/layout/vList5"/>
    <dgm:cxn modelId="{43D7215C-F26E-4DBF-95BC-0EC43ED8FFE5}" type="presParOf" srcId="{F631F973-3907-4141-8071-E2936964A705}" destId="{05930E70-07A2-4CD9-B083-93DF00C836A4}"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A36F9-4DBD-4B60-ACA3-6565A653F56F}">
      <dsp:nvSpPr>
        <dsp:cNvPr id="0" name=""/>
        <dsp:cNvSpPr/>
      </dsp:nvSpPr>
      <dsp:spPr>
        <a:xfrm rot="5400000">
          <a:off x="5229976" y="-2216886"/>
          <a:ext cx="947846" cy="5382202"/>
        </a:xfrm>
        <a:prstGeom prst="rect">
          <a:avLst/>
        </a:prstGeom>
        <a:solidFill>
          <a:schemeClr val="bg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0"/>
            </a:spcAft>
            <a:buChar char="•"/>
          </a:pPr>
          <a:r>
            <a:rPr lang="en-US" sz="2000" kern="1200" dirty="0"/>
            <a:t>Introductions</a:t>
          </a:r>
        </a:p>
        <a:p>
          <a:pPr marL="228600" lvl="1" indent="-228600" algn="l" defTabSz="889000">
            <a:lnSpc>
              <a:spcPct val="90000"/>
            </a:lnSpc>
            <a:spcBef>
              <a:spcPct val="0"/>
            </a:spcBef>
            <a:spcAft>
              <a:spcPts val="0"/>
            </a:spcAft>
            <a:buChar char="•"/>
          </a:pPr>
          <a:r>
            <a:rPr lang="en-US" sz="2000" kern="1200" dirty="0"/>
            <a:t>Stakeholder updates</a:t>
          </a:r>
        </a:p>
      </dsp:txBody>
      <dsp:txXfrm rot="-5400000">
        <a:off x="3012798" y="292"/>
        <a:ext cx="5382202" cy="947846"/>
      </dsp:txXfrm>
    </dsp:sp>
    <dsp:sp modelId="{6286CA94-37A8-4931-9888-096F85C12B0C}">
      <dsp:nvSpPr>
        <dsp:cNvPr id="0" name=""/>
        <dsp:cNvSpPr/>
      </dsp:nvSpPr>
      <dsp:spPr>
        <a:xfrm>
          <a:off x="22911" y="55156"/>
          <a:ext cx="2989887" cy="838115"/>
        </a:xfrm>
        <a:prstGeom prst="homePlate">
          <a:avLst/>
        </a:prstGeom>
        <a:solidFill>
          <a:srgbClr val="1429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l" defTabSz="1155700">
            <a:lnSpc>
              <a:spcPct val="80000"/>
            </a:lnSpc>
            <a:spcBef>
              <a:spcPct val="0"/>
            </a:spcBef>
            <a:spcAft>
              <a:spcPts val="0"/>
            </a:spcAft>
            <a:buNone/>
          </a:pPr>
          <a:r>
            <a:rPr lang="en-US" sz="2600" kern="1200" dirty="0">
              <a:solidFill>
                <a:schemeClr val="bg1"/>
              </a:solidFill>
              <a:latin typeface="Aharoni" panose="02010803020104030203" pitchFamily="2" charset="-79"/>
              <a:cs typeface="Aharoni" panose="02010803020104030203" pitchFamily="2" charset="-79"/>
            </a:rPr>
            <a:t>Welcome</a:t>
          </a:r>
        </a:p>
      </dsp:txBody>
      <dsp:txXfrm>
        <a:off x="22911" y="55156"/>
        <a:ext cx="2780358" cy="838115"/>
      </dsp:txXfrm>
    </dsp:sp>
    <dsp:sp modelId="{FA232609-B1C2-4DFF-9594-8C1EC3A87581}">
      <dsp:nvSpPr>
        <dsp:cNvPr id="0" name=""/>
        <dsp:cNvSpPr/>
      </dsp:nvSpPr>
      <dsp:spPr>
        <a:xfrm rot="5400000">
          <a:off x="5258375" y="-1252915"/>
          <a:ext cx="891047" cy="5382202"/>
        </a:xfrm>
        <a:prstGeom prst="rect">
          <a:avLst/>
        </a:prstGeom>
        <a:solidFill>
          <a:schemeClr val="bg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0"/>
            </a:spcAft>
            <a:buChar char="•"/>
          </a:pPr>
          <a:r>
            <a:rPr lang="en-US" sz="2000" kern="1200" dirty="0"/>
            <a:t>USAF Status of PFOS/PFOA Treatment</a:t>
          </a:r>
        </a:p>
      </dsp:txBody>
      <dsp:txXfrm rot="-5400000">
        <a:off x="3012798" y="992662"/>
        <a:ext cx="5382202" cy="891047"/>
      </dsp:txXfrm>
    </dsp:sp>
    <dsp:sp modelId="{6CCCB923-35E4-482A-844A-3133BAEF51E6}">
      <dsp:nvSpPr>
        <dsp:cNvPr id="0" name=""/>
        <dsp:cNvSpPr/>
      </dsp:nvSpPr>
      <dsp:spPr>
        <a:xfrm>
          <a:off x="22911" y="1019154"/>
          <a:ext cx="2989887" cy="838115"/>
        </a:xfrm>
        <a:prstGeom prst="homePlate">
          <a:avLst/>
        </a:prstGeom>
        <a:solidFill>
          <a:srgbClr val="1429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l" defTabSz="1155700">
            <a:lnSpc>
              <a:spcPct val="80000"/>
            </a:lnSpc>
            <a:spcBef>
              <a:spcPct val="0"/>
            </a:spcBef>
            <a:spcAft>
              <a:spcPts val="0"/>
            </a:spcAft>
            <a:buNone/>
          </a:pPr>
          <a:r>
            <a:rPr lang="en-US" sz="2600" kern="1200" dirty="0">
              <a:solidFill>
                <a:schemeClr val="bg1"/>
              </a:solidFill>
              <a:latin typeface="Aharoni" panose="02010803020104030203" pitchFamily="2" charset="-79"/>
              <a:cs typeface="Aharoni" panose="02010803020104030203" pitchFamily="2" charset="-79"/>
            </a:rPr>
            <a:t>Presentations</a:t>
          </a:r>
        </a:p>
      </dsp:txBody>
      <dsp:txXfrm>
        <a:off x="22911" y="1019154"/>
        <a:ext cx="2780358" cy="838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E91A5-F894-4BF8-B760-915C22E9BF25}">
      <dsp:nvSpPr>
        <dsp:cNvPr id="0" name=""/>
        <dsp:cNvSpPr/>
      </dsp:nvSpPr>
      <dsp:spPr>
        <a:xfrm rot="16200000">
          <a:off x="2360033" y="-2274839"/>
          <a:ext cx="667396" cy="5387464"/>
        </a:xfrm>
        <a:prstGeom prst="round2SameRect">
          <a:avLst/>
        </a:prstGeom>
        <a:solidFill>
          <a:schemeClr val="bg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80000"/>
            </a:lnSpc>
            <a:spcBef>
              <a:spcPct val="0"/>
            </a:spcBef>
            <a:spcAft>
              <a:spcPts val="0"/>
            </a:spcAft>
            <a:buChar char="•"/>
          </a:pPr>
          <a:r>
            <a:rPr lang="en-US" sz="2000" kern="1200" dirty="0"/>
            <a:t>USAF Remedial Investigation Plan</a:t>
          </a:r>
          <a:endParaRPr lang="en-US" sz="2000" b="0" kern="1200" dirty="0">
            <a:solidFill>
              <a:schemeClr val="bg1"/>
            </a:solidFill>
            <a:latin typeface="Aharoni" panose="02010803020104030203" pitchFamily="2" charset="-79"/>
            <a:cs typeface="Aharoni" panose="02010803020104030203" pitchFamily="2" charset="-79"/>
          </a:endParaRPr>
        </a:p>
        <a:p>
          <a:pPr marL="228600" lvl="1" indent="-228600" algn="l" defTabSz="889000">
            <a:lnSpc>
              <a:spcPct val="80000"/>
            </a:lnSpc>
            <a:spcBef>
              <a:spcPct val="0"/>
            </a:spcBef>
            <a:spcAft>
              <a:spcPts val="0"/>
            </a:spcAft>
            <a:buChar char="•"/>
          </a:pPr>
          <a:r>
            <a:rPr lang="en-US" sz="2000" kern="1200" dirty="0"/>
            <a:t>USAF Interim Actions</a:t>
          </a:r>
          <a:endParaRPr lang="en-US" sz="2000" b="0" kern="1200" dirty="0">
            <a:solidFill>
              <a:schemeClr val="bg1"/>
            </a:solidFill>
            <a:latin typeface="Aharoni" panose="02010803020104030203" pitchFamily="2" charset="-79"/>
            <a:cs typeface="Aharoni" panose="02010803020104030203" pitchFamily="2" charset="-79"/>
          </a:endParaRPr>
        </a:p>
      </dsp:txBody>
      <dsp:txXfrm rot="5400000">
        <a:off x="32579" y="117775"/>
        <a:ext cx="5354884" cy="602236"/>
      </dsp:txXfrm>
    </dsp:sp>
    <dsp:sp modelId="{E2E87297-5785-4EDD-BD75-C714DB0DF78B}">
      <dsp:nvSpPr>
        <dsp:cNvPr id="0" name=""/>
        <dsp:cNvSpPr/>
      </dsp:nvSpPr>
      <dsp:spPr>
        <a:xfrm flipH="1">
          <a:off x="5387464" y="1769"/>
          <a:ext cx="3030448" cy="834245"/>
        </a:xfrm>
        <a:prstGeom prst="homePlate">
          <a:avLst/>
        </a:prstGeom>
        <a:solidFill>
          <a:srgbClr val="1429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r" defTabSz="1155700">
            <a:lnSpc>
              <a:spcPct val="80000"/>
            </a:lnSpc>
            <a:spcBef>
              <a:spcPct val="0"/>
            </a:spcBef>
            <a:spcAft>
              <a:spcPts val="0"/>
            </a:spcAft>
            <a:buNone/>
          </a:pPr>
          <a:r>
            <a:rPr lang="en-US" sz="2600" b="0" kern="1200" dirty="0">
              <a:solidFill>
                <a:schemeClr val="bg1"/>
              </a:solidFill>
              <a:latin typeface="Aharoni" panose="02010803020104030203" pitchFamily="2" charset="-79"/>
              <a:cs typeface="Aharoni" panose="02010803020104030203" pitchFamily="2" charset="-79"/>
            </a:rPr>
            <a:t>Presentations (cont.)</a:t>
          </a:r>
        </a:p>
      </dsp:txBody>
      <dsp:txXfrm>
        <a:off x="5596025" y="1769"/>
        <a:ext cx="2821887" cy="834245"/>
      </dsp:txXfrm>
    </dsp:sp>
    <dsp:sp modelId="{FA232609-B1C2-4DFF-9594-8C1EC3A87581}">
      <dsp:nvSpPr>
        <dsp:cNvPr id="0" name=""/>
        <dsp:cNvSpPr/>
      </dsp:nvSpPr>
      <dsp:spPr>
        <a:xfrm rot="16200000">
          <a:off x="2301762" y="-1455050"/>
          <a:ext cx="810185" cy="5340113"/>
        </a:xfrm>
        <a:prstGeom prst="rect">
          <a:avLst/>
        </a:prstGeom>
        <a:solidFill>
          <a:schemeClr val="bg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0"/>
            </a:spcAft>
            <a:buChar char="•"/>
          </a:pPr>
          <a:r>
            <a:rPr lang="en-US" sz="2000" kern="1200" dirty="0"/>
            <a:t>Community RAB Elections</a:t>
          </a:r>
        </a:p>
        <a:p>
          <a:pPr marL="228600" lvl="1" indent="-228600" algn="l" defTabSz="889000">
            <a:lnSpc>
              <a:spcPct val="90000"/>
            </a:lnSpc>
            <a:spcBef>
              <a:spcPct val="0"/>
            </a:spcBef>
            <a:spcAft>
              <a:spcPts val="0"/>
            </a:spcAft>
            <a:buChar char="•"/>
          </a:pPr>
          <a:r>
            <a:rPr lang="en-US" sz="2000" kern="1200" dirty="0"/>
            <a:t>Action Item Review</a:t>
          </a:r>
        </a:p>
        <a:p>
          <a:pPr marL="228600" lvl="1" indent="-228600" algn="l" defTabSz="889000">
            <a:lnSpc>
              <a:spcPct val="90000"/>
            </a:lnSpc>
            <a:spcBef>
              <a:spcPct val="0"/>
            </a:spcBef>
            <a:spcAft>
              <a:spcPts val="0"/>
            </a:spcAft>
            <a:buChar char="•"/>
          </a:pPr>
          <a:r>
            <a:rPr lang="en-US" sz="2000" kern="1200" dirty="0"/>
            <a:t>Announcements</a:t>
          </a:r>
        </a:p>
      </dsp:txBody>
      <dsp:txXfrm rot="5400000">
        <a:off x="36798" y="809914"/>
        <a:ext cx="5340113" cy="810185"/>
      </dsp:txXfrm>
    </dsp:sp>
    <dsp:sp modelId="{6CCCB923-35E4-482A-844A-3133BAEF51E6}">
      <dsp:nvSpPr>
        <dsp:cNvPr id="0" name=""/>
        <dsp:cNvSpPr/>
      </dsp:nvSpPr>
      <dsp:spPr>
        <a:xfrm flipH="1">
          <a:off x="5343899" y="891259"/>
          <a:ext cx="3074013" cy="783123"/>
        </a:xfrm>
        <a:prstGeom prst="homePlate">
          <a:avLst/>
        </a:prstGeom>
        <a:solidFill>
          <a:srgbClr val="1429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r" defTabSz="1155700">
            <a:lnSpc>
              <a:spcPct val="80000"/>
            </a:lnSpc>
            <a:spcBef>
              <a:spcPct val="0"/>
            </a:spcBef>
            <a:spcAft>
              <a:spcPts val="0"/>
            </a:spcAft>
            <a:buNone/>
          </a:pPr>
          <a:r>
            <a:rPr lang="en-US" sz="2600" b="0" kern="1200" dirty="0">
              <a:solidFill>
                <a:schemeClr val="bg1"/>
              </a:solidFill>
              <a:latin typeface="Aharoni" panose="02010803020104030203" pitchFamily="2" charset="-79"/>
              <a:cs typeface="Aharoni" panose="02010803020104030203" pitchFamily="2" charset="-79"/>
            </a:rPr>
            <a:t>RAB Business</a:t>
          </a:r>
        </a:p>
      </dsp:txBody>
      <dsp:txXfrm>
        <a:off x="5539680" y="891259"/>
        <a:ext cx="2878232" cy="783123"/>
      </dsp:txXfrm>
    </dsp:sp>
    <dsp:sp modelId="{05930E70-07A2-4CD9-B083-93DF00C836A4}">
      <dsp:nvSpPr>
        <dsp:cNvPr id="0" name=""/>
        <dsp:cNvSpPr/>
      </dsp:nvSpPr>
      <dsp:spPr>
        <a:xfrm rot="16200000">
          <a:off x="2270198" y="-536786"/>
          <a:ext cx="807289" cy="5340113"/>
        </a:xfrm>
        <a:prstGeom prst="rect">
          <a:avLst/>
        </a:prstGeom>
        <a:solidFill>
          <a:schemeClr val="bg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0"/>
            </a:spcAft>
            <a:buChar char="•"/>
          </a:pPr>
          <a:r>
            <a:rPr lang="en-US" sz="2000" kern="1200" dirty="0"/>
            <a:t>Public may provide three-minute verbal comments</a:t>
          </a:r>
        </a:p>
      </dsp:txBody>
      <dsp:txXfrm rot="5400000">
        <a:off x="3786" y="1729626"/>
        <a:ext cx="5340113" cy="807289"/>
      </dsp:txXfrm>
    </dsp:sp>
    <dsp:sp modelId="{3FBA891E-9302-4BE2-9CCC-D70A39EC0EEF}">
      <dsp:nvSpPr>
        <dsp:cNvPr id="0" name=""/>
        <dsp:cNvSpPr/>
      </dsp:nvSpPr>
      <dsp:spPr>
        <a:xfrm flipH="1">
          <a:off x="5343899" y="1741709"/>
          <a:ext cx="3074013" cy="783123"/>
        </a:xfrm>
        <a:prstGeom prst="homePlate">
          <a:avLst/>
        </a:prstGeom>
        <a:solidFill>
          <a:srgbClr val="1429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r" defTabSz="1155700">
            <a:lnSpc>
              <a:spcPct val="80000"/>
            </a:lnSpc>
            <a:spcBef>
              <a:spcPct val="0"/>
            </a:spcBef>
            <a:spcAft>
              <a:spcPts val="0"/>
            </a:spcAft>
            <a:buNone/>
          </a:pPr>
          <a:r>
            <a:rPr lang="en-US" sz="2600" b="0" kern="1200" dirty="0">
              <a:solidFill>
                <a:schemeClr val="bg1"/>
              </a:solidFill>
              <a:latin typeface="Aharoni" panose="02010803020104030203" pitchFamily="2" charset="-79"/>
              <a:cs typeface="Aharoni" panose="02010803020104030203" pitchFamily="2" charset="-79"/>
            </a:rPr>
            <a:t>Public Comment</a:t>
          </a:r>
        </a:p>
      </dsp:txBody>
      <dsp:txXfrm>
        <a:off x="5539680" y="1741709"/>
        <a:ext cx="2878232" cy="7831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1"/>
            <a:ext cx="3133190" cy="475128"/>
          </a:xfrm>
          <a:prstGeom prst="rect">
            <a:avLst/>
          </a:prstGeom>
          <a:noFill/>
          <a:ln w="9525">
            <a:noFill/>
            <a:miter lim="800000"/>
            <a:headEnd/>
            <a:tailEnd/>
          </a:ln>
          <a:effectLst/>
        </p:spPr>
        <p:txBody>
          <a:bodyPr vert="horz" wrap="square" lIns="95069" tIns="47534" rIns="95069" bIns="47534" numCol="1" anchor="t" anchorCtr="0" compatLnSpc="1">
            <a:prstTxWarp prst="textNoShape">
              <a:avLst/>
            </a:prstTxWarp>
          </a:bodyPr>
          <a:lstStyle>
            <a:lvl1pPr eaLnBrk="0" hangingPunct="0">
              <a:spcBef>
                <a:spcPct val="0"/>
              </a:spcBef>
              <a:buFontTx/>
              <a:buNone/>
              <a:defRPr sz="1200">
                <a:latin typeface="Times New Roman" pitchFamily="18" charset="0"/>
              </a:defRPr>
            </a:lvl1pPr>
          </a:lstStyle>
          <a:p>
            <a:pPr>
              <a:defRPr/>
            </a:pPr>
            <a:endParaRPr lang="en-US" dirty="0"/>
          </a:p>
        </p:txBody>
      </p:sp>
      <p:sp>
        <p:nvSpPr>
          <p:cNvPr id="11268" name="Rectangle 4"/>
          <p:cNvSpPr>
            <a:spLocks noGrp="1" noChangeArrowheads="1"/>
          </p:cNvSpPr>
          <p:nvPr>
            <p:ph type="ftr" sz="quarter" idx="2"/>
          </p:nvPr>
        </p:nvSpPr>
        <p:spPr bwMode="auto">
          <a:xfrm>
            <a:off x="0" y="9111277"/>
            <a:ext cx="3133190" cy="476772"/>
          </a:xfrm>
          <a:prstGeom prst="rect">
            <a:avLst/>
          </a:prstGeom>
          <a:noFill/>
          <a:ln w="9525">
            <a:noFill/>
            <a:miter lim="800000"/>
            <a:headEnd/>
            <a:tailEnd/>
          </a:ln>
          <a:effectLst/>
        </p:spPr>
        <p:txBody>
          <a:bodyPr vert="horz" wrap="square" lIns="95069" tIns="47534" rIns="95069" bIns="47534" numCol="1" anchor="b" anchorCtr="0" compatLnSpc="1">
            <a:prstTxWarp prst="textNoShape">
              <a:avLst/>
            </a:prstTxWarp>
          </a:bodyPr>
          <a:lstStyle>
            <a:lvl1pPr eaLnBrk="0" hangingPunct="0">
              <a:spcBef>
                <a:spcPct val="0"/>
              </a:spcBef>
              <a:buFontTx/>
              <a:buNone/>
              <a:defRPr sz="1200">
                <a:latin typeface="Times New Roman" pitchFamily="18" charset="0"/>
              </a:defRPr>
            </a:lvl1pPr>
          </a:lstStyle>
          <a:p>
            <a:pPr>
              <a:defRPr/>
            </a:pPr>
            <a:endParaRPr lang="en-US" dirty="0"/>
          </a:p>
        </p:txBody>
      </p:sp>
      <p:sp>
        <p:nvSpPr>
          <p:cNvPr id="11269" name="Rectangle 5"/>
          <p:cNvSpPr>
            <a:spLocks noGrp="1" noChangeArrowheads="1"/>
          </p:cNvSpPr>
          <p:nvPr>
            <p:ph type="sldNum" sz="quarter" idx="3"/>
          </p:nvPr>
        </p:nvSpPr>
        <p:spPr bwMode="auto">
          <a:xfrm>
            <a:off x="4180351" y="9111277"/>
            <a:ext cx="3133190" cy="476772"/>
          </a:xfrm>
          <a:prstGeom prst="rect">
            <a:avLst/>
          </a:prstGeom>
          <a:noFill/>
          <a:ln w="9525">
            <a:noFill/>
            <a:miter lim="800000"/>
            <a:headEnd/>
            <a:tailEnd/>
          </a:ln>
          <a:effectLst/>
        </p:spPr>
        <p:txBody>
          <a:bodyPr vert="horz" wrap="square" lIns="95069" tIns="47534" rIns="95069" bIns="47534" numCol="1" anchor="b" anchorCtr="0" compatLnSpc="1">
            <a:prstTxWarp prst="textNoShape">
              <a:avLst/>
            </a:prstTxWarp>
          </a:bodyPr>
          <a:lstStyle>
            <a:lvl1pPr algn="r" eaLnBrk="0" hangingPunct="0">
              <a:spcBef>
                <a:spcPct val="0"/>
              </a:spcBef>
              <a:buFontTx/>
              <a:buNone/>
              <a:defRPr sz="1200">
                <a:latin typeface="Times New Roman" pitchFamily="18" charset="0"/>
              </a:defRPr>
            </a:lvl1pPr>
          </a:lstStyle>
          <a:p>
            <a:pPr>
              <a:defRPr/>
            </a:pPr>
            <a:fld id="{34CDD853-C7D7-4D4C-A82C-33157C26943E}" type="slidenum">
              <a:rPr lang="en-US"/>
              <a:pPr>
                <a:defRPr/>
              </a:pPr>
              <a:t>‹#›</a:t>
            </a:fld>
            <a:endParaRPr lang="en-US" dirty="0"/>
          </a:p>
        </p:txBody>
      </p:sp>
    </p:spTree>
    <p:extLst>
      <p:ext uri="{BB962C8B-B14F-4D97-AF65-F5344CB8AC3E}">
        <p14:creationId xmlns:p14="http://schemas.microsoft.com/office/powerpoint/2010/main" val="18622657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1"/>
            <a:ext cx="3133190" cy="475128"/>
          </a:xfrm>
          <a:prstGeom prst="rect">
            <a:avLst/>
          </a:prstGeom>
          <a:noFill/>
          <a:ln w="9525">
            <a:noFill/>
            <a:miter lim="800000"/>
            <a:headEnd/>
            <a:tailEnd/>
          </a:ln>
          <a:effectLst/>
        </p:spPr>
        <p:txBody>
          <a:bodyPr vert="horz" wrap="square" lIns="95069" tIns="47534" rIns="95069" bIns="47534" numCol="1" anchor="t" anchorCtr="0" compatLnSpc="1">
            <a:prstTxWarp prst="textNoShape">
              <a:avLst/>
            </a:prstTxWarp>
          </a:bodyPr>
          <a:lstStyle>
            <a:lvl1pPr eaLnBrk="0" hangingPunct="0">
              <a:spcBef>
                <a:spcPct val="0"/>
              </a:spcBef>
              <a:buFontTx/>
              <a:buNone/>
              <a:defRPr sz="1200">
                <a:latin typeface="Times New Roman" pitchFamily="18" charset="0"/>
              </a:defRPr>
            </a:lvl1pPr>
          </a:lstStyle>
          <a:p>
            <a:pPr>
              <a:defRPr/>
            </a:pPr>
            <a:endParaRPr lang="en-US" dirty="0"/>
          </a:p>
        </p:txBody>
      </p:sp>
      <p:sp>
        <p:nvSpPr>
          <p:cNvPr id="13315" name="Rectangle 3"/>
          <p:cNvSpPr>
            <a:spLocks noGrp="1" noChangeArrowheads="1"/>
          </p:cNvSpPr>
          <p:nvPr>
            <p:ph type="dt" idx="1"/>
          </p:nvPr>
        </p:nvSpPr>
        <p:spPr bwMode="auto">
          <a:xfrm>
            <a:off x="4180351" y="1"/>
            <a:ext cx="3133190" cy="475128"/>
          </a:xfrm>
          <a:prstGeom prst="rect">
            <a:avLst/>
          </a:prstGeom>
          <a:noFill/>
          <a:ln w="9525">
            <a:noFill/>
            <a:miter lim="800000"/>
            <a:headEnd/>
            <a:tailEnd/>
          </a:ln>
          <a:effectLst/>
        </p:spPr>
        <p:txBody>
          <a:bodyPr vert="horz" wrap="square" lIns="95069" tIns="47534" rIns="95069" bIns="47534" numCol="1" anchor="t" anchorCtr="0" compatLnSpc="1">
            <a:prstTxWarp prst="textNoShape">
              <a:avLst/>
            </a:prstTxWarp>
          </a:bodyPr>
          <a:lstStyle>
            <a:lvl1pPr algn="r" eaLnBrk="0" hangingPunct="0">
              <a:spcBef>
                <a:spcPct val="0"/>
              </a:spcBef>
              <a:buFontTx/>
              <a:buNone/>
              <a:defRPr sz="1200">
                <a:latin typeface="Times New Roman" pitchFamily="18" charset="0"/>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227138" y="712788"/>
            <a:ext cx="4860925" cy="36449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64187" y="4595096"/>
            <a:ext cx="5385168" cy="4279438"/>
          </a:xfrm>
          <a:prstGeom prst="rect">
            <a:avLst/>
          </a:prstGeom>
          <a:noFill/>
          <a:ln w="9525">
            <a:noFill/>
            <a:miter lim="800000"/>
            <a:headEnd/>
            <a:tailEnd/>
          </a:ln>
          <a:effectLst/>
        </p:spPr>
        <p:txBody>
          <a:bodyPr vert="horz" wrap="square" lIns="95069" tIns="47534" rIns="95069" bIns="4753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9111277"/>
            <a:ext cx="3133190" cy="476772"/>
          </a:xfrm>
          <a:prstGeom prst="rect">
            <a:avLst/>
          </a:prstGeom>
          <a:noFill/>
          <a:ln w="9525">
            <a:noFill/>
            <a:miter lim="800000"/>
            <a:headEnd/>
            <a:tailEnd/>
          </a:ln>
          <a:effectLst/>
        </p:spPr>
        <p:txBody>
          <a:bodyPr vert="horz" wrap="square" lIns="95069" tIns="47534" rIns="95069" bIns="47534" numCol="1" anchor="b" anchorCtr="0" compatLnSpc="1">
            <a:prstTxWarp prst="textNoShape">
              <a:avLst/>
            </a:prstTxWarp>
          </a:bodyPr>
          <a:lstStyle>
            <a:lvl1pPr eaLnBrk="0" hangingPunct="0">
              <a:spcBef>
                <a:spcPct val="0"/>
              </a:spcBef>
              <a:buFontTx/>
              <a:buNone/>
              <a:defRPr sz="1200">
                <a:latin typeface="Times New Roman" pitchFamily="18" charset="0"/>
              </a:defRPr>
            </a:lvl1pPr>
          </a:lstStyle>
          <a:p>
            <a:pPr>
              <a:defRPr/>
            </a:pPr>
            <a:endParaRPr lang="en-US" dirty="0"/>
          </a:p>
        </p:txBody>
      </p:sp>
      <p:sp>
        <p:nvSpPr>
          <p:cNvPr id="13319" name="Rectangle 7"/>
          <p:cNvSpPr>
            <a:spLocks noGrp="1" noChangeArrowheads="1"/>
          </p:cNvSpPr>
          <p:nvPr>
            <p:ph type="sldNum" sz="quarter" idx="5"/>
          </p:nvPr>
        </p:nvSpPr>
        <p:spPr bwMode="auto">
          <a:xfrm>
            <a:off x="4180351" y="9111277"/>
            <a:ext cx="3133190" cy="476772"/>
          </a:xfrm>
          <a:prstGeom prst="rect">
            <a:avLst/>
          </a:prstGeom>
          <a:noFill/>
          <a:ln w="9525">
            <a:noFill/>
            <a:miter lim="800000"/>
            <a:headEnd/>
            <a:tailEnd/>
          </a:ln>
          <a:effectLst/>
        </p:spPr>
        <p:txBody>
          <a:bodyPr vert="horz" wrap="square" lIns="95069" tIns="47534" rIns="95069" bIns="47534" numCol="1" anchor="b" anchorCtr="0" compatLnSpc="1">
            <a:prstTxWarp prst="textNoShape">
              <a:avLst/>
            </a:prstTxWarp>
          </a:bodyPr>
          <a:lstStyle>
            <a:lvl1pPr algn="r" eaLnBrk="0" hangingPunct="0">
              <a:spcBef>
                <a:spcPct val="0"/>
              </a:spcBef>
              <a:buFontTx/>
              <a:buNone/>
              <a:defRPr sz="1200">
                <a:latin typeface="Times New Roman" pitchFamily="18" charset="0"/>
              </a:defRPr>
            </a:lvl1pPr>
          </a:lstStyle>
          <a:p>
            <a:pPr>
              <a:defRPr/>
            </a:pPr>
            <a:fld id="{59683736-0812-434F-A643-1F966602C06E}" type="slidenum">
              <a:rPr lang="en-US"/>
              <a:pPr>
                <a:defRPr/>
              </a:pPr>
              <a:t>‹#›</a:t>
            </a:fld>
            <a:endParaRPr lang="en-US" dirty="0"/>
          </a:p>
        </p:txBody>
      </p:sp>
    </p:spTree>
    <p:extLst>
      <p:ext uri="{BB962C8B-B14F-4D97-AF65-F5344CB8AC3E}">
        <p14:creationId xmlns:p14="http://schemas.microsoft.com/office/powerpoint/2010/main" val="361556854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to present the general contents of the CSM provided In the QAPP, with some additional explanation and</a:t>
            </a:r>
          </a:p>
          <a:p>
            <a:r>
              <a:rPr lang="en-US" dirty="0"/>
              <a:t>Then move on to present and facilitate discussion of groundwater dynamics at base boundaries with emphasis on Van Etten Creek, Van Etten Lake, and The Au Sable river valley</a:t>
            </a:r>
          </a:p>
        </p:txBody>
      </p:sp>
      <p:sp>
        <p:nvSpPr>
          <p:cNvPr id="4" name="Slide Number Placeholder 3"/>
          <p:cNvSpPr>
            <a:spLocks noGrp="1"/>
          </p:cNvSpPr>
          <p:nvPr>
            <p:ph type="sldNum" sz="quarter" idx="5"/>
          </p:nvPr>
        </p:nvSpPr>
        <p:spPr/>
        <p:txBody>
          <a:bodyPr/>
          <a:lstStyle/>
          <a:p>
            <a:fld id="{06052B1D-DECA-4046-9421-48D576404772}" type="slidenum">
              <a:rPr lang="en-US" smtClean="0"/>
              <a:t>1</a:t>
            </a:fld>
            <a:endParaRPr lang="en-US" dirty="0"/>
          </a:p>
        </p:txBody>
      </p:sp>
    </p:spTree>
    <p:extLst>
      <p:ext uri="{BB962C8B-B14F-4D97-AF65-F5344CB8AC3E}">
        <p14:creationId xmlns:p14="http://schemas.microsoft.com/office/powerpoint/2010/main" val="2297763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Discussion of VanEtten Lake And Creek.  Emphasis on three general topic that may serve as lines of evidence that underflow is not occurring: </a:t>
            </a:r>
          </a:p>
          <a:p>
            <a:pPr marL="228600" indent="-228600">
              <a:buAutoNum type="arabicPeriod"/>
            </a:pPr>
            <a:r>
              <a:rPr lang="en-US" dirty="0"/>
              <a:t>Geological “plumbing”  discussed using sections and explaining rationale behind Interpretation</a:t>
            </a:r>
          </a:p>
          <a:p>
            <a:pPr marL="228600" indent="-228600">
              <a:buAutoNum type="arabicPeriod"/>
            </a:pPr>
            <a:r>
              <a:rPr lang="en-US" dirty="0"/>
              <a:t>Hydraulic data and observed head data</a:t>
            </a:r>
          </a:p>
          <a:p>
            <a:pPr marL="228600" indent="-228600">
              <a:buAutoNum type="arabicPeriod"/>
            </a:pPr>
            <a:r>
              <a:rPr lang="en-US" dirty="0"/>
              <a:t>Analytical trends </a:t>
            </a:r>
          </a:p>
          <a:p>
            <a:pPr marL="228600" indent="-228600">
              <a:buAutoNum type="arabicPeriod"/>
            </a:pPr>
            <a:endParaRPr lang="en-US" dirty="0"/>
          </a:p>
          <a:p>
            <a:pPr marL="0" indent="0">
              <a:buNone/>
            </a:pPr>
            <a:r>
              <a:rPr lang="en-US" dirty="0"/>
              <a:t>We’ll discuss these three  concepts to address van etten creek and ausable river as well</a:t>
            </a:r>
          </a:p>
        </p:txBody>
      </p:sp>
      <p:sp>
        <p:nvSpPr>
          <p:cNvPr id="4" name="Slide Number Placeholder 3"/>
          <p:cNvSpPr>
            <a:spLocks noGrp="1"/>
          </p:cNvSpPr>
          <p:nvPr>
            <p:ph type="sldNum" sz="quarter" idx="5"/>
          </p:nvPr>
        </p:nvSpPr>
        <p:spPr/>
        <p:txBody>
          <a:bodyPr/>
          <a:lstStyle/>
          <a:p>
            <a:fld id="{06052B1D-DECA-4046-9421-48D576404772}" type="slidenum">
              <a:rPr lang="en-US" smtClean="0"/>
              <a:t>20</a:t>
            </a:fld>
            <a:endParaRPr lang="en-US" dirty="0"/>
          </a:p>
        </p:txBody>
      </p:sp>
    </p:spTree>
    <p:extLst>
      <p:ext uri="{BB962C8B-B14F-4D97-AF65-F5344CB8AC3E}">
        <p14:creationId xmlns:p14="http://schemas.microsoft.com/office/powerpoint/2010/main" val="356206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872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8535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PDF to be used for details</a:t>
            </a:r>
          </a:p>
          <a:p>
            <a:r>
              <a:rPr lang="en-US" dirty="0"/>
              <a:t>Take time here to point out basic aquifer/aquitard elements and then major features: </a:t>
            </a:r>
          </a:p>
          <a:p>
            <a:pPr marL="228600" indent="-228600">
              <a:buAutoNum type="arabicPeriod"/>
            </a:pPr>
            <a:r>
              <a:rPr lang="en-US" dirty="0"/>
              <a:t>Robust basal aquitard</a:t>
            </a:r>
          </a:p>
          <a:p>
            <a:pPr marL="228600" indent="-228600">
              <a:buAutoNum type="arabicPeriod"/>
            </a:pPr>
            <a:r>
              <a:rPr lang="en-US" dirty="0"/>
              <a:t>Deeply incised valley under modern Au Sable that interrupts the more homogenous delta sands and acts as hydraulic impedance at depth</a:t>
            </a:r>
          </a:p>
          <a:p>
            <a:pPr marL="228600" indent="-228600">
              <a:buAutoNum type="arabicPeriod"/>
            </a:pPr>
            <a:r>
              <a:rPr lang="en-US" dirty="0"/>
              <a:t>Discharge of ground water to Au Sable river, not underflow occurring. Next slide will show this better.</a:t>
            </a:r>
          </a:p>
          <a:p>
            <a:endParaRPr lang="en-US" dirty="0"/>
          </a:p>
        </p:txBody>
      </p:sp>
    </p:spTree>
    <p:extLst>
      <p:ext uri="{BB962C8B-B14F-4D97-AF65-F5344CB8AC3E}">
        <p14:creationId xmlns:p14="http://schemas.microsoft.com/office/powerpoint/2010/main" val="4016485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to A-A PDF and hit plumbing, Hydro, and PFAS, see also Potentiometric map on dsmt</a:t>
            </a:r>
          </a:p>
          <a:p>
            <a:r>
              <a:rPr lang="en-US" sz="1200" dirty="0"/>
              <a:t>Hydraulic data indicate converging flow on both sides toward Van Etten Lake  Hydraulic Gradient in the nested Wells is a key data set.</a:t>
            </a:r>
          </a:p>
          <a:p>
            <a:r>
              <a:rPr lang="en-US" sz="1200" dirty="0"/>
              <a:t>Analytical data also show ND’s and low concentrations on eastern side</a:t>
            </a:r>
          </a:p>
          <a:p>
            <a:endParaRPr lang="en-US" sz="1200" dirty="0"/>
          </a:p>
        </p:txBody>
      </p:sp>
    </p:spTree>
    <p:extLst>
      <p:ext uri="{BB962C8B-B14F-4D97-AF65-F5344CB8AC3E}">
        <p14:creationId xmlns:p14="http://schemas.microsoft.com/office/powerpoint/2010/main" val="146927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study in identifying the dynamic zone - Explain what a pressure transducer does</a:t>
            </a:r>
          </a:p>
          <a:p>
            <a:r>
              <a:rPr lang="en-US" dirty="0"/>
              <a:t>Van </a:t>
            </a:r>
            <a:r>
              <a:rPr lang="en-US" dirty="0" err="1"/>
              <a:t>Etten</a:t>
            </a:r>
            <a:r>
              <a:rPr lang="en-US" dirty="0"/>
              <a:t> Lake level in red, note seasonal lowering, lake is high in the April-October timeframe </a:t>
            </a:r>
          </a:p>
          <a:p>
            <a:r>
              <a:rPr lang="en-US" dirty="0"/>
              <a:t>Key point is that on the east side of the lake, is that wells MW005, 007, 008 all are higher throughout the year- indicating  discharge to lake .  MW03 in purple shows that it is lower than lake through April-October time frame</a:t>
            </a:r>
          </a:p>
        </p:txBody>
      </p:sp>
      <p:sp>
        <p:nvSpPr>
          <p:cNvPr id="4" name="Slide Number Placeholder 3"/>
          <p:cNvSpPr>
            <a:spLocks noGrp="1"/>
          </p:cNvSpPr>
          <p:nvPr>
            <p:ph type="sldNum" sz="quarter" idx="5"/>
          </p:nvPr>
        </p:nvSpPr>
        <p:spPr/>
        <p:txBody>
          <a:bodyPr/>
          <a:lstStyle/>
          <a:p>
            <a:fld id="{06052B1D-DECA-4046-9421-48D576404772}" type="slidenum">
              <a:rPr lang="en-US" smtClean="0"/>
              <a:t>26</a:t>
            </a:fld>
            <a:endParaRPr lang="en-US" dirty="0"/>
          </a:p>
        </p:txBody>
      </p:sp>
    </p:spTree>
    <p:extLst>
      <p:ext uri="{BB962C8B-B14F-4D97-AF65-F5344CB8AC3E}">
        <p14:creationId xmlns:p14="http://schemas.microsoft.com/office/powerpoint/2010/main" val="17432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similar time window, MW032 transitions from clearly higher, to potentially lower than the lake.  A bit speculative, but indicative that it is within or on the margin of  the dynamic zone, MW-33 which is over 1000 ft from the lake is again routinely higher.  Indicating the limits to this zone of dynamics</a:t>
            </a:r>
          </a:p>
        </p:txBody>
      </p:sp>
    </p:spTree>
    <p:extLst>
      <p:ext uri="{BB962C8B-B14F-4D97-AF65-F5344CB8AC3E}">
        <p14:creationId xmlns:p14="http://schemas.microsoft.com/office/powerpoint/2010/main" val="2821055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very limited area near shore on the SE side of VEL where there is back and forth exchange of water with the lake and groundwater. </a:t>
            </a:r>
          </a:p>
          <a:p>
            <a:r>
              <a:rPr lang="en-US" dirty="0"/>
              <a:t>This occurs during the periods of high stand of the lake, when the lake outlet is raised from an elevation of 586 ft to 589 ft, from May to October</a:t>
            </a:r>
          </a:p>
        </p:txBody>
      </p:sp>
    </p:spTree>
    <p:extLst>
      <p:ext uri="{BB962C8B-B14F-4D97-AF65-F5344CB8AC3E}">
        <p14:creationId xmlns:p14="http://schemas.microsoft.com/office/powerpoint/2010/main" val="96422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raising of the lake outlet results in some seasonal flow from the lake inland or a period of up to 6 months per year.</a:t>
            </a:r>
          </a:p>
          <a:p>
            <a:r>
              <a:rPr lang="en-US" dirty="0"/>
              <a:t>This flow only occurs in a narrow band along the S-SE edge of the lake. Heads outside this narrow band are consistently higher than the lake, indicating groundwater flow toward the lake. </a:t>
            </a:r>
          </a:p>
          <a:p>
            <a:r>
              <a:rPr lang="en-US" dirty="0"/>
              <a:t>Only in a narrow band on the S-SE side is there any evidence of temporary groundwater heads that are lower than the lake.</a:t>
            </a:r>
          </a:p>
          <a:p>
            <a:r>
              <a:rPr lang="en-US" dirty="0"/>
              <a:t>Groundwater velocity calcs show that groundwater velocity is about 1 ft/d near the lake during these periods of high lake stand. </a:t>
            </a:r>
          </a:p>
          <a:p>
            <a:r>
              <a:rPr lang="en-US" dirty="0"/>
              <a:t>During the 6-month period of high lake level, groundwater would be expected to migrate approx. 180 ft inland, in this narrow band.</a:t>
            </a:r>
          </a:p>
          <a:p>
            <a:r>
              <a:rPr lang="en-US" dirty="0"/>
              <a:t>The flow would then reverse, and groundwater would flow strongly toward the lake from October through March. </a:t>
            </a:r>
          </a:p>
          <a:p>
            <a:endParaRPr lang="en-US" dirty="0"/>
          </a:p>
        </p:txBody>
      </p:sp>
    </p:spTree>
    <p:extLst>
      <p:ext uri="{BB962C8B-B14F-4D97-AF65-F5344CB8AC3E}">
        <p14:creationId xmlns:p14="http://schemas.microsoft.com/office/powerpoint/2010/main" val="1864248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geology and plumbing.  East side is a bit analogous to C and A, in that it goes off the margin of the delta</a:t>
            </a:r>
          </a:p>
          <a:p>
            <a:r>
              <a:rPr lang="en-US" dirty="0"/>
              <a:t>Think 3 dimensionally, flow into page on left, Use PDF </a:t>
            </a:r>
          </a:p>
          <a:p>
            <a:r>
              <a:rPr lang="en-US" dirty="0"/>
              <a:t>Groundwater discharges into creek, as evidenced by GW gradients and PFAS concs, which are as high as 15 ppt west of creek, ND east of the creek. </a:t>
            </a:r>
          </a:p>
          <a:p>
            <a:r>
              <a:rPr lang="en-US" dirty="0"/>
              <a:t>Use historic waterlevels and revised section to illustrate Upward gradient at eastern side of  creek</a:t>
            </a:r>
          </a:p>
          <a:p>
            <a:endParaRPr lang="en-US" dirty="0"/>
          </a:p>
          <a:p>
            <a:endParaRPr lang="en-US" dirty="0"/>
          </a:p>
        </p:txBody>
      </p:sp>
      <p:sp>
        <p:nvSpPr>
          <p:cNvPr id="4" name="Slide Number Placeholder 3"/>
          <p:cNvSpPr>
            <a:spLocks noGrp="1"/>
          </p:cNvSpPr>
          <p:nvPr>
            <p:ph type="sldNum" sz="quarter" idx="5"/>
          </p:nvPr>
        </p:nvSpPr>
        <p:spPr/>
        <p:txBody>
          <a:bodyPr/>
          <a:lstStyle/>
          <a:p>
            <a:fld id="{06052B1D-DECA-4046-9421-48D576404772}" type="slidenum">
              <a:rPr lang="en-US" smtClean="0"/>
              <a:t>30</a:t>
            </a:fld>
            <a:endParaRPr lang="en-US" dirty="0"/>
          </a:p>
        </p:txBody>
      </p:sp>
    </p:spTree>
    <p:extLst>
      <p:ext uri="{BB962C8B-B14F-4D97-AF65-F5344CB8AC3E}">
        <p14:creationId xmlns:p14="http://schemas.microsoft.com/office/powerpoint/2010/main" val="144760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00"/>
                </a:solidFill>
              </a:rPr>
              <a:t>What is Sequence Stratigraphy as well</a:t>
            </a:r>
          </a:p>
        </p:txBody>
      </p:sp>
      <p:sp>
        <p:nvSpPr>
          <p:cNvPr id="4" name="Slide Number Placeholder 3"/>
          <p:cNvSpPr>
            <a:spLocks noGrp="1"/>
          </p:cNvSpPr>
          <p:nvPr>
            <p:ph type="sldNum" sz="quarter" idx="5"/>
          </p:nvPr>
        </p:nvSpPr>
        <p:spPr/>
        <p:txBody>
          <a:bodyPr/>
          <a:lstStyle/>
          <a:p>
            <a:fld id="{06052B1D-DECA-4046-9421-48D576404772}" type="slidenum">
              <a:rPr lang="en-US" smtClean="0"/>
              <a:t>3</a:t>
            </a:fld>
            <a:endParaRPr lang="en-US" dirty="0"/>
          </a:p>
        </p:txBody>
      </p:sp>
    </p:spTree>
    <p:extLst>
      <p:ext uri="{BB962C8B-B14F-4D97-AF65-F5344CB8AC3E}">
        <p14:creationId xmlns:p14="http://schemas.microsoft.com/office/powerpoint/2010/main" val="1649480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6052B1D-DECA-4046-9421-48D576404772}" type="slidenum">
              <a:rPr lang="en-US" smtClean="0"/>
              <a:t>37</a:t>
            </a:fld>
            <a:endParaRPr lang="en-US" dirty="0"/>
          </a:p>
        </p:txBody>
      </p:sp>
    </p:spTree>
    <p:extLst>
      <p:ext uri="{BB962C8B-B14F-4D97-AF65-F5344CB8AC3E}">
        <p14:creationId xmlns:p14="http://schemas.microsoft.com/office/powerpoint/2010/main" val="4259910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PDF with toggle layers to be used for clarity and details</a:t>
            </a:r>
          </a:p>
          <a:p>
            <a:r>
              <a:rPr lang="en-US" dirty="0"/>
              <a:t>Geology</a:t>
            </a:r>
          </a:p>
          <a:p>
            <a:r>
              <a:rPr lang="en-US" dirty="0"/>
              <a:t>Heads, discharge to </a:t>
            </a:r>
            <a:r>
              <a:rPr lang="en-US" dirty="0" err="1"/>
              <a:t>clarks</a:t>
            </a:r>
            <a:r>
              <a:rPr lang="en-US" dirty="0"/>
              <a:t> marsh, isolation of valley fill, </a:t>
            </a:r>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06052B1D-DECA-4046-9421-48D576404772}" type="slidenum">
              <a:rPr lang="en-US" smtClean="0"/>
              <a:t>38</a:t>
            </a:fld>
            <a:endParaRPr lang="en-US" dirty="0"/>
          </a:p>
        </p:txBody>
      </p:sp>
    </p:spTree>
    <p:extLst>
      <p:ext uri="{BB962C8B-B14F-4D97-AF65-F5344CB8AC3E}">
        <p14:creationId xmlns:p14="http://schemas.microsoft.com/office/powerpoint/2010/main" val="549600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6052B1D-DECA-4046-9421-48D576404772}" type="slidenum">
              <a:rPr lang="en-US" smtClean="0"/>
              <a:t>39</a:t>
            </a:fld>
            <a:endParaRPr lang="en-US" dirty="0"/>
          </a:p>
        </p:txBody>
      </p:sp>
    </p:spTree>
    <p:extLst>
      <p:ext uri="{BB962C8B-B14F-4D97-AF65-F5344CB8AC3E}">
        <p14:creationId xmlns:p14="http://schemas.microsoft.com/office/powerpoint/2010/main" val="3212776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6052B1D-DECA-4046-9421-48D576404772}" type="slidenum">
              <a:rPr lang="en-US" smtClean="0"/>
              <a:t>43</a:t>
            </a:fld>
            <a:endParaRPr lang="en-US" dirty="0"/>
          </a:p>
        </p:txBody>
      </p:sp>
    </p:spTree>
    <p:extLst>
      <p:ext uri="{BB962C8B-B14F-4D97-AF65-F5344CB8AC3E}">
        <p14:creationId xmlns:p14="http://schemas.microsoft.com/office/powerpoint/2010/main" val="114328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through evolution of landscape/stratigraphy. </a:t>
            </a:r>
          </a:p>
          <a:p>
            <a:r>
              <a:rPr lang="en-US" dirty="0"/>
              <a:t>A key take away is that facies and hydraulic relationships &amp; Parameters along the dashed line areas are key to understanding the potential for offsite migration, particularly with respect to issues of underflow.  </a:t>
            </a:r>
          </a:p>
        </p:txBody>
      </p:sp>
      <p:sp>
        <p:nvSpPr>
          <p:cNvPr id="4" name="Slide Number Placeholder 3"/>
          <p:cNvSpPr>
            <a:spLocks noGrp="1"/>
          </p:cNvSpPr>
          <p:nvPr>
            <p:ph type="sldNum" sz="quarter" idx="5"/>
          </p:nvPr>
        </p:nvSpPr>
        <p:spPr/>
        <p:txBody>
          <a:bodyPr/>
          <a:lstStyle/>
          <a:p>
            <a:fld id="{06052B1D-DECA-4046-9421-48D576404772}" type="slidenum">
              <a:rPr lang="en-US" smtClean="0"/>
              <a:t>44</a:t>
            </a:fld>
            <a:endParaRPr lang="en-US" dirty="0"/>
          </a:p>
        </p:txBody>
      </p:sp>
    </p:spTree>
    <p:extLst>
      <p:ext uri="{BB962C8B-B14F-4D97-AF65-F5344CB8AC3E}">
        <p14:creationId xmlns:p14="http://schemas.microsoft.com/office/powerpoint/2010/main" val="2920136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52B1D-DECA-4046-9421-48D576404772}" type="slidenum">
              <a:rPr lang="en-US" smtClean="0"/>
              <a:t>45</a:t>
            </a:fld>
            <a:endParaRPr lang="en-US" dirty="0"/>
          </a:p>
        </p:txBody>
      </p:sp>
    </p:spTree>
    <p:extLst>
      <p:ext uri="{BB962C8B-B14F-4D97-AF65-F5344CB8AC3E}">
        <p14:creationId xmlns:p14="http://schemas.microsoft.com/office/powerpoint/2010/main" val="1548394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 home here is that seeps to Au Sable Valley Wetlands are a potential issue, as is groundwater connectivity to tributary creeks</a:t>
            </a:r>
          </a:p>
          <a:p>
            <a:r>
              <a:rPr lang="en-US" dirty="0"/>
              <a:t>While sparse data exists within the central valley, data and geological context presented indicates deeply incised valley characterized by finer grained, heterogenous lagoonal, floodplain, and point bar deposits.   This means that there is not a clear permeable pathway across the valley.  </a:t>
            </a:r>
          </a:p>
          <a:p>
            <a:r>
              <a:rPr lang="en-US" dirty="0"/>
              <a:t>Gradients in wells are consistent and generally analytical is consistent as well.</a:t>
            </a:r>
          </a:p>
        </p:txBody>
      </p:sp>
    </p:spTree>
    <p:extLst>
      <p:ext uri="{BB962C8B-B14F-4D97-AF65-F5344CB8AC3E}">
        <p14:creationId xmlns:p14="http://schemas.microsoft.com/office/powerpoint/2010/main" val="355716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30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use the DSMT to dynamically move around map, zoom in and out.  Close up here for backup</a:t>
            </a:r>
          </a:p>
          <a:p>
            <a:r>
              <a:rPr lang="en-US" dirty="0"/>
              <a:t> </a:t>
            </a:r>
          </a:p>
        </p:txBody>
      </p:sp>
    </p:spTree>
    <p:extLst>
      <p:ext uri="{BB962C8B-B14F-4D97-AF65-F5344CB8AC3E}">
        <p14:creationId xmlns:p14="http://schemas.microsoft.com/office/powerpoint/2010/main" val="150158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Facies pairs, lighter= more permeable, but be careful of bay lagoonal deposits.</a:t>
            </a:r>
          </a:p>
          <a:p>
            <a:r>
              <a:rPr lang="en-US" dirty="0"/>
              <a:t>Explain Grainsize key, </a:t>
            </a:r>
          </a:p>
        </p:txBody>
      </p:sp>
    </p:spTree>
    <p:extLst>
      <p:ext uri="{BB962C8B-B14F-4D97-AF65-F5344CB8AC3E}">
        <p14:creationId xmlns:p14="http://schemas.microsoft.com/office/powerpoint/2010/main" val="242400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your Time</a:t>
            </a:r>
          </a:p>
          <a:p>
            <a:r>
              <a:rPr lang="en-US" dirty="0"/>
              <a:t>PDF to be used for details, cover basics, not nested well details.  Talk about </a:t>
            </a:r>
            <a:r>
              <a:rPr lang="en-US" dirty="0" err="1"/>
              <a:t>equipotentials</a:t>
            </a:r>
            <a:r>
              <a:rPr lang="en-US" dirty="0"/>
              <a:t> and what they mean.</a:t>
            </a:r>
          </a:p>
          <a:p>
            <a:r>
              <a:rPr lang="en-US" dirty="0"/>
              <a:t>Take time here to point out basic aquifer/aquitard elements and then major features: </a:t>
            </a:r>
          </a:p>
          <a:p>
            <a:pPr marL="228600" indent="-228600">
              <a:buAutoNum type="arabicPeriod"/>
            </a:pPr>
            <a:r>
              <a:rPr lang="en-US" dirty="0"/>
              <a:t>Limited connectivity beneath Van Etten due to onlapping clays and pinchout/downlap</a:t>
            </a:r>
          </a:p>
          <a:p>
            <a:pPr marL="228600" indent="-228600">
              <a:buAutoNum type="arabicPeriod"/>
            </a:pPr>
            <a:r>
              <a:rPr lang="en-US" dirty="0"/>
              <a:t>Robust basal aquitard</a:t>
            </a:r>
          </a:p>
          <a:p>
            <a:pPr marL="228600" indent="-228600">
              <a:buAutoNum type="arabicPeriod"/>
            </a:pPr>
            <a:r>
              <a:rPr lang="en-US" dirty="0"/>
              <a:t>Ground water Divide east of Van Etten supported by heads in nested EGLE wells </a:t>
            </a:r>
          </a:p>
          <a:p>
            <a:pPr marL="228600" indent="-228600">
              <a:buAutoNum type="arabicPeriod"/>
            </a:pPr>
            <a:r>
              <a:rPr lang="en-US" dirty="0"/>
              <a:t>Fine grainsizes under Clark’s marsh,  isolated sands at depth</a:t>
            </a:r>
          </a:p>
          <a:p>
            <a:pPr marL="228600" indent="-228600">
              <a:buAutoNum type="arabicPeriod"/>
            </a:pPr>
            <a:r>
              <a:rPr lang="en-US" dirty="0"/>
              <a:t>Converging flow (out of plane) at Clarks marsh</a:t>
            </a:r>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06052B1D-DECA-4046-9421-48D576404772}" type="slidenum">
              <a:rPr lang="en-US" smtClean="0"/>
              <a:t>14</a:t>
            </a:fld>
            <a:endParaRPr lang="en-US" dirty="0"/>
          </a:p>
        </p:txBody>
      </p:sp>
    </p:spTree>
    <p:extLst>
      <p:ext uri="{BB962C8B-B14F-4D97-AF65-F5344CB8AC3E}">
        <p14:creationId xmlns:p14="http://schemas.microsoft.com/office/powerpoint/2010/main" val="1606465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data don’t indicate underflow of ground water to </a:t>
            </a:r>
            <a:r>
              <a:rPr lang="en-US" dirty="0" err="1"/>
              <a:t>huron</a:t>
            </a:r>
            <a:r>
              <a:rPr lang="en-US" dirty="0"/>
              <a:t>, or past the divide, because of seasonal control on dam outlet  there is a dynamic zone seasonal </a:t>
            </a:r>
            <a:r>
              <a:rPr lang="en-US" dirty="0" err="1"/>
              <a:t>gw</a:t>
            </a:r>
            <a:r>
              <a:rPr lang="en-US" dirty="0"/>
              <a:t> infiltration or exchange in a ~200 ft zone Heads in column at right are all higher </a:t>
            </a:r>
          </a:p>
        </p:txBody>
      </p:sp>
      <p:sp>
        <p:nvSpPr>
          <p:cNvPr id="4" name="Slide Number Placeholder 3"/>
          <p:cNvSpPr>
            <a:spLocks noGrp="1"/>
          </p:cNvSpPr>
          <p:nvPr>
            <p:ph type="sldNum" sz="quarter" idx="5"/>
          </p:nvPr>
        </p:nvSpPr>
        <p:spPr/>
        <p:txBody>
          <a:bodyPr/>
          <a:lstStyle/>
          <a:p>
            <a:fld id="{06052B1D-DECA-4046-9421-48D576404772}" type="slidenum">
              <a:rPr lang="en-US" smtClean="0"/>
              <a:t>15</a:t>
            </a:fld>
            <a:endParaRPr lang="en-US" dirty="0"/>
          </a:p>
        </p:txBody>
      </p:sp>
    </p:spTree>
    <p:extLst>
      <p:ext uri="{BB962C8B-B14F-4D97-AF65-F5344CB8AC3E}">
        <p14:creationId xmlns:p14="http://schemas.microsoft.com/office/powerpoint/2010/main" val="3201942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geology and plumbing.  East side is a bit analogous to C and A, in that it goes off the margin of the delta</a:t>
            </a:r>
          </a:p>
          <a:p>
            <a:r>
              <a:rPr lang="en-US" dirty="0"/>
              <a:t>Think 3 dimensionally, flow into page on left, Use PDF </a:t>
            </a:r>
          </a:p>
          <a:p>
            <a:r>
              <a:rPr lang="en-US" dirty="0"/>
              <a:t>Groundwater discharges into creek, as evidenced by GW gradients and PFAS concs, which are as high as 15 ppt west of creek, ND east of the creek. </a:t>
            </a:r>
          </a:p>
          <a:p>
            <a:r>
              <a:rPr lang="en-US" dirty="0"/>
              <a:t>Use historic waterlevels and revised section to illustrate Upward gradient at eastern side of  creek</a:t>
            </a:r>
          </a:p>
          <a:p>
            <a:endParaRPr lang="en-US" dirty="0"/>
          </a:p>
          <a:p>
            <a:endParaRPr lang="en-US" dirty="0"/>
          </a:p>
        </p:txBody>
      </p:sp>
      <p:sp>
        <p:nvSpPr>
          <p:cNvPr id="4" name="Slide Number Placeholder 3"/>
          <p:cNvSpPr>
            <a:spLocks noGrp="1"/>
          </p:cNvSpPr>
          <p:nvPr>
            <p:ph type="sldNum" sz="quarter" idx="5"/>
          </p:nvPr>
        </p:nvSpPr>
        <p:spPr/>
        <p:txBody>
          <a:bodyPr/>
          <a:lstStyle/>
          <a:p>
            <a:fld id="{06052B1D-DECA-4046-9421-48D576404772}" type="slidenum">
              <a:rPr lang="en-US" smtClean="0"/>
              <a:t>16</a:t>
            </a:fld>
            <a:endParaRPr lang="en-US" dirty="0"/>
          </a:p>
        </p:txBody>
      </p:sp>
    </p:spTree>
    <p:extLst>
      <p:ext uri="{BB962C8B-B14F-4D97-AF65-F5344CB8AC3E}">
        <p14:creationId xmlns:p14="http://schemas.microsoft.com/office/powerpoint/2010/main" val="60639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PDF to be used for details</a:t>
            </a:r>
          </a:p>
          <a:p>
            <a:r>
              <a:rPr lang="en-US" dirty="0"/>
              <a:t>Take time here to point out basic aquifer/aquitard elements and then major features: </a:t>
            </a:r>
          </a:p>
          <a:p>
            <a:pPr marL="228600" indent="-228600">
              <a:buAutoNum type="arabicPeriod"/>
            </a:pPr>
            <a:r>
              <a:rPr lang="en-US" dirty="0"/>
              <a:t>Robust basal aquitard</a:t>
            </a:r>
          </a:p>
          <a:p>
            <a:pPr marL="228600" indent="-228600">
              <a:buAutoNum type="arabicPeriod"/>
            </a:pPr>
            <a:r>
              <a:rPr lang="en-US" dirty="0"/>
              <a:t>Deeply incised valley under modern Au Sable that interrupts the more homogenous delta sands and acts as hydraulic impedance at depth</a:t>
            </a:r>
          </a:p>
          <a:p>
            <a:pPr marL="228600" indent="-228600">
              <a:buAutoNum type="arabicPeriod"/>
            </a:pPr>
            <a:r>
              <a:rPr lang="en-US" dirty="0"/>
              <a:t>Discharge of ground water to Au Sable river, not underflow occurring. Next slide will show this better.</a:t>
            </a:r>
          </a:p>
          <a:p>
            <a:endParaRPr lang="en-US" dirty="0"/>
          </a:p>
        </p:txBody>
      </p:sp>
    </p:spTree>
    <p:extLst>
      <p:ext uri="{BB962C8B-B14F-4D97-AF65-F5344CB8AC3E}">
        <p14:creationId xmlns:p14="http://schemas.microsoft.com/office/powerpoint/2010/main" val="2345530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bwMode="auto">
          <a:xfrm>
            <a:off x="1" y="2"/>
            <a:ext cx="814388" cy="98107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indent="0" algn="l" defTabSz="685783"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dirty="0">
              <a:ln>
                <a:noFill/>
              </a:ln>
              <a:solidFill>
                <a:schemeClr val="tx1"/>
              </a:solidFill>
              <a:effectLst/>
              <a:latin typeface="Arial" charset="0"/>
            </a:endParaRPr>
          </a:p>
        </p:txBody>
      </p:sp>
      <p:sp>
        <p:nvSpPr>
          <p:cNvPr id="11" name="Rectangle 10"/>
          <p:cNvSpPr/>
          <p:nvPr userDrawn="1"/>
        </p:nvSpPr>
        <p:spPr>
          <a:xfrm>
            <a:off x="-9524" y="182882"/>
            <a:ext cx="9153525" cy="531043"/>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lang="en-US" sz="2851" b="1" kern="1200" baseline="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Air Force Installation &amp; Mission Support Center</a:t>
            </a:r>
          </a:p>
        </p:txBody>
      </p:sp>
      <p:sp>
        <p:nvSpPr>
          <p:cNvPr id="10" name="Google Shape;112;p1"/>
          <p:cNvSpPr txBox="1">
            <a:spLocks noGrp="1"/>
          </p:cNvSpPr>
          <p:nvPr>
            <p:ph type="body" idx="1" hasCustomPrompt="1"/>
          </p:nvPr>
        </p:nvSpPr>
        <p:spPr>
          <a:xfrm>
            <a:off x="3546475" y="1565745"/>
            <a:ext cx="4398818" cy="2168902"/>
          </a:xfrm>
          <a:prstGeom prst="rect">
            <a:avLst/>
          </a:prstGeom>
          <a:noFill/>
          <a:ln>
            <a:noFill/>
          </a:ln>
        </p:spPr>
        <p:txBody>
          <a:bodyPr spcFirstLastPara="1" wrap="square" lIns="91425" tIns="45700" rIns="91425" bIns="45700" anchor="t" anchorCtr="0">
            <a:noAutofit/>
          </a:bodyPr>
          <a:lstStyle>
            <a:lvl1pPr>
              <a:defRPr sz="3300">
                <a:solidFill>
                  <a:srgbClr val="26229A"/>
                </a:solidFill>
              </a:defRPr>
            </a:lvl1pPr>
          </a:lstStyle>
          <a:p>
            <a:pPr marL="0" lvl="0" indent="0" algn="ctr" rtl="0">
              <a:lnSpc>
                <a:spcPct val="100000"/>
              </a:lnSpc>
              <a:spcBef>
                <a:spcPts val="0"/>
              </a:spcBef>
              <a:spcAft>
                <a:spcPts val="0"/>
              </a:spcAft>
              <a:buSzPts val="3520"/>
              <a:buNone/>
            </a:pPr>
            <a:r>
              <a:rPr lang="en-US" dirty="0"/>
              <a:t>PSU </a:t>
            </a:r>
          </a:p>
          <a:p>
            <a:pPr marL="0" lvl="0" indent="0" algn="ctr" rtl="0">
              <a:lnSpc>
                <a:spcPct val="100000"/>
              </a:lnSpc>
              <a:spcBef>
                <a:spcPts val="0"/>
              </a:spcBef>
              <a:spcAft>
                <a:spcPts val="0"/>
              </a:spcAft>
              <a:buSzPts val="3520"/>
              <a:buNone/>
            </a:pPr>
            <a:r>
              <a:rPr lang="en-US" dirty="0"/>
              <a:t>Sample Template</a:t>
            </a:r>
          </a:p>
        </p:txBody>
      </p:sp>
      <p:sp>
        <p:nvSpPr>
          <p:cNvPr id="13" name="Google Shape;111;p1"/>
          <p:cNvSpPr txBox="1">
            <a:spLocks/>
          </p:cNvSpPr>
          <p:nvPr userDrawn="1"/>
        </p:nvSpPr>
        <p:spPr>
          <a:xfrm>
            <a:off x="5745887" y="4551477"/>
            <a:ext cx="2992931" cy="868088"/>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1000"/>
              </a:spcBef>
              <a:spcAft>
                <a:spcPts val="0"/>
              </a:spcAft>
              <a:buClr>
                <a:srgbClr val="151C77"/>
              </a:buClr>
              <a:buSzPts val="1600"/>
              <a:buFont typeface="Noto Sans Symbols"/>
              <a:buNone/>
              <a:defRPr sz="2000" b="1" i="0" u="none" strike="noStrike" cap="none">
                <a:solidFill>
                  <a:schemeClr val="dk1"/>
                </a:solidFill>
                <a:latin typeface="Arial"/>
                <a:ea typeface="Arial"/>
                <a:cs typeface="Arial"/>
                <a:sym typeface="Arial"/>
              </a:defRPr>
            </a:lvl1pPr>
            <a:lvl2pPr marL="914400" marR="0" lvl="1" indent="-320040" algn="l" rtl="0">
              <a:lnSpc>
                <a:spcPct val="100000"/>
              </a:lnSpc>
              <a:spcBef>
                <a:spcPts val="450"/>
              </a:spcBef>
              <a:spcAft>
                <a:spcPts val="0"/>
              </a:spcAft>
              <a:buClr>
                <a:srgbClr val="151C77"/>
              </a:buClr>
              <a:buSzPts val="1440"/>
              <a:buFont typeface="Noto Sans Symbols"/>
              <a:buChar char="■"/>
              <a:defRPr sz="2400" b="1" i="0" u="none" strike="noStrike" cap="none">
                <a:solidFill>
                  <a:schemeClr val="dk1"/>
                </a:solidFill>
                <a:latin typeface="Arial"/>
                <a:ea typeface="Arial"/>
                <a:cs typeface="Arial"/>
                <a:sym typeface="Arial"/>
              </a:defRPr>
            </a:lvl2pPr>
            <a:lvl3pPr marL="1371600" marR="0" lvl="2" indent="-320039" algn="l" rtl="0">
              <a:lnSpc>
                <a:spcPct val="100000"/>
              </a:lnSpc>
              <a:spcBef>
                <a:spcPts val="450"/>
              </a:spcBef>
              <a:spcAft>
                <a:spcPts val="0"/>
              </a:spcAft>
              <a:buClr>
                <a:srgbClr val="151C77"/>
              </a:buClr>
              <a:buSzPts val="1440"/>
              <a:buFont typeface="Noto Sans Symbols"/>
              <a:buChar char="■"/>
              <a:defRPr sz="2000" b="0" i="0" u="none" strike="noStrike" cap="none">
                <a:solidFill>
                  <a:schemeClr val="dk1"/>
                </a:solidFill>
                <a:latin typeface="Arial"/>
                <a:ea typeface="Arial"/>
                <a:cs typeface="Arial"/>
                <a:sym typeface="Arial"/>
              </a:defRPr>
            </a:lvl3pPr>
            <a:lvl4pPr marL="1828800" marR="0" lvl="3" indent="-320039" algn="l" rtl="0">
              <a:lnSpc>
                <a:spcPct val="100000"/>
              </a:lnSpc>
              <a:spcBef>
                <a:spcPts val="450"/>
              </a:spcBef>
              <a:spcAft>
                <a:spcPts val="0"/>
              </a:spcAft>
              <a:buClr>
                <a:srgbClr val="151C77"/>
              </a:buClr>
              <a:buSzPts val="1440"/>
              <a:buFont typeface="Noto Sans Symbols"/>
              <a:buChar char="■"/>
              <a:defRPr sz="2000" b="0" i="0" u="none" strike="noStrike" cap="none">
                <a:solidFill>
                  <a:schemeClr val="dk1"/>
                </a:solidFill>
                <a:latin typeface="Arial"/>
                <a:ea typeface="Arial"/>
                <a:cs typeface="Arial"/>
                <a:sym typeface="Arial"/>
              </a:defRPr>
            </a:lvl4pPr>
            <a:lvl5pPr marL="2286000" marR="0" lvl="4" indent="-320039" algn="l" rtl="0">
              <a:lnSpc>
                <a:spcPct val="100000"/>
              </a:lnSpc>
              <a:spcBef>
                <a:spcPts val="360"/>
              </a:spcBef>
              <a:spcAft>
                <a:spcPts val="0"/>
              </a:spcAft>
              <a:buClr>
                <a:srgbClr val="003399"/>
              </a:buClr>
              <a:buSzPts val="144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42891" marR="0" lvl="0" indent="-171446" algn="r" defTabSz="685783" rtl="0" eaLnBrk="1" fontAlgn="auto" latinLnBrk="0" hangingPunct="1">
              <a:lnSpc>
                <a:spcPct val="100000"/>
              </a:lnSpc>
              <a:spcBef>
                <a:spcPts val="751"/>
              </a:spcBef>
              <a:spcAft>
                <a:spcPts val="0"/>
              </a:spcAft>
              <a:buClr>
                <a:srgbClr val="151C77"/>
              </a:buClr>
              <a:buSzPts val="1600"/>
              <a:buFont typeface="Noto Sans Symbols"/>
              <a:buNone/>
              <a:tabLst/>
              <a:defRPr/>
            </a:pPr>
            <a:r>
              <a:rPr kumimoji="0" lang="en-US" sz="15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21 April 2021</a:t>
            </a:r>
          </a:p>
          <a:p>
            <a:pPr marL="342891" marR="0" lvl="0" indent="-171446" algn="r" defTabSz="685783" rtl="0" eaLnBrk="1" fontAlgn="auto" latinLnBrk="0" hangingPunct="1">
              <a:lnSpc>
                <a:spcPct val="100000"/>
              </a:lnSpc>
              <a:spcBef>
                <a:spcPts val="751"/>
              </a:spcBef>
              <a:spcAft>
                <a:spcPts val="0"/>
              </a:spcAft>
              <a:buClr>
                <a:srgbClr val="151C77"/>
              </a:buClr>
              <a:buSzPts val="1600"/>
              <a:buFont typeface="Noto Sans Symbols"/>
              <a:buNone/>
              <a:tabLst/>
              <a:defRPr/>
            </a:pPr>
            <a:r>
              <a:rPr kumimoji="0" lang="en-US" sz="15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AFCEC/CIB</a:t>
            </a:r>
          </a:p>
          <a:p>
            <a:pPr marL="0" marR="0" lvl="0" indent="0" algn="r" defTabSz="685783" rtl="0" eaLnBrk="1" fontAlgn="auto" latinLnBrk="0" hangingPunct="1">
              <a:lnSpc>
                <a:spcPct val="80000"/>
              </a:lnSpc>
              <a:spcBef>
                <a:spcPts val="751"/>
              </a:spcBef>
              <a:spcAft>
                <a:spcPts val="0"/>
              </a:spcAft>
              <a:buClr>
                <a:srgbClr val="151C77"/>
              </a:buClr>
              <a:buSzPts val="1600"/>
              <a:buFont typeface="Noto Sans Symbols"/>
              <a:buNone/>
              <a:tabLst/>
              <a:defRPr/>
            </a:pPr>
            <a:endParaRPr kumimoji="0" lang="en-US" sz="15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4969" y="2039004"/>
            <a:ext cx="2883467" cy="2857461"/>
          </a:xfrm>
          <a:prstGeom prst="rect">
            <a:avLst/>
          </a:prstGeom>
        </p:spPr>
      </p:pic>
    </p:spTree>
    <p:extLst>
      <p:ext uri="{BB962C8B-B14F-4D97-AF65-F5344CB8AC3E}">
        <p14:creationId xmlns:p14="http://schemas.microsoft.com/office/powerpoint/2010/main" val="370442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riefing END">
    <p:bg>
      <p:bgRef idx="1001">
        <a:schemeClr val="bg1"/>
      </p:bgRef>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61A2C914-2251-489F-9D8A-52CB9AFF123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4"/>
          <p:cNvSpPr>
            <a:spLocks noGrp="1"/>
          </p:cNvSpPr>
          <p:nvPr>
            <p:ph type="body" sz="quarter" idx="16" hasCustomPrompt="1"/>
          </p:nvPr>
        </p:nvSpPr>
        <p:spPr>
          <a:xfrm>
            <a:off x="7172327" y="6438907"/>
            <a:ext cx="1971675" cy="200025"/>
          </a:xfrm>
        </p:spPr>
        <p:txBody>
          <a:bodyPr anchor="ctr" anchorCtr="0"/>
          <a:lstStyle>
            <a:lvl1pPr marL="0" indent="0" algn="r">
              <a:buNone/>
              <a:defRPr sz="751" b="0" baseline="0">
                <a:solidFill>
                  <a:schemeClr val="bg1">
                    <a:lumMod val="65000"/>
                  </a:schemeClr>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7142" y="91448"/>
            <a:ext cx="675133" cy="69513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119" y="90771"/>
            <a:ext cx="694058" cy="695812"/>
          </a:xfrm>
          <a:prstGeom prst="rect">
            <a:avLst/>
          </a:prstGeom>
        </p:spPr>
      </p:pic>
      <p:graphicFrame>
        <p:nvGraphicFramePr>
          <p:cNvPr id="10" name="Content Placeholder 6">
            <a:hlinkClick r:id="" action="ppaction://hlinkshowjump?jump=nextslide" highlightClick="1"/>
          </p:cNvPr>
          <p:cNvGraphicFramePr>
            <a:graphicFrameLocks/>
          </p:cNvGraphicFramePr>
          <p:nvPr userDrawn="1">
            <p:extLst>
              <p:ext uri="{D42A27DB-BD31-4B8C-83A1-F6EECF244321}">
                <p14:modId xmlns:p14="http://schemas.microsoft.com/office/powerpoint/2010/main" val="1179263244"/>
              </p:ext>
            </p:extLst>
          </p:nvPr>
        </p:nvGraphicFramePr>
        <p:xfrm>
          <a:off x="363673" y="1268006"/>
          <a:ext cx="8417912" cy="1884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Content Placeholder 6">
            <a:hlinkClick r:id="" action="ppaction://hlinkshowjump?jump=nextslide" highlightClick="1"/>
          </p:cNvPr>
          <p:cNvGraphicFramePr>
            <a:graphicFrameLocks/>
          </p:cNvGraphicFramePr>
          <p:nvPr userDrawn="1">
            <p:extLst>
              <p:ext uri="{D42A27DB-BD31-4B8C-83A1-F6EECF244321}">
                <p14:modId xmlns:p14="http://schemas.microsoft.com/office/powerpoint/2010/main" val="203870911"/>
              </p:ext>
            </p:extLst>
          </p:nvPr>
        </p:nvGraphicFramePr>
        <p:xfrm>
          <a:off x="363674" y="3706006"/>
          <a:ext cx="8417913" cy="25386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TextBox 11"/>
          <p:cNvSpPr txBox="1"/>
          <p:nvPr userDrawn="1"/>
        </p:nvSpPr>
        <p:spPr>
          <a:xfrm>
            <a:off x="4037440" y="3152003"/>
            <a:ext cx="1069124" cy="785087"/>
          </a:xfrm>
          <a:prstGeom prst="rect">
            <a:avLst/>
          </a:prstGeom>
          <a:noFill/>
        </p:spPr>
        <p:txBody>
          <a:bodyPr wrap="square" rtlCol="0">
            <a:spAutoFit/>
          </a:bodyPr>
          <a:lstStyle/>
          <a:p>
            <a:pPr>
              <a:buNone/>
            </a:pPr>
            <a:r>
              <a:rPr lang="en-US" sz="2251" b="1" dirty="0">
                <a:solidFill>
                  <a:srgbClr val="14293E"/>
                </a:solidFill>
                <a:latin typeface="Aharoni" panose="02010803020104030203" pitchFamily="2" charset="-79"/>
                <a:cs typeface="Aharoni" panose="02010803020104030203" pitchFamily="2" charset="-79"/>
              </a:rPr>
              <a:t>BREAK</a:t>
            </a:r>
          </a:p>
        </p:txBody>
      </p:sp>
      <p:sp>
        <p:nvSpPr>
          <p:cNvPr id="16" name="TextBox 15"/>
          <p:cNvSpPr txBox="1"/>
          <p:nvPr userDrawn="1"/>
        </p:nvSpPr>
        <p:spPr>
          <a:xfrm>
            <a:off x="4421875" y="63001"/>
            <a:ext cx="3965264" cy="803297"/>
          </a:xfrm>
          <a:prstGeom prst="rect">
            <a:avLst/>
          </a:prstGeom>
          <a:noFill/>
        </p:spPr>
        <p:txBody>
          <a:bodyPr wrap="square" rtlCol="0">
            <a:spAutoFit/>
          </a:bodyPr>
          <a:lstStyle/>
          <a:p>
            <a:pPr algn="r">
              <a:buNone/>
            </a:pPr>
            <a:r>
              <a:rPr lang="en-US" sz="2100" b="1" i="1" dirty="0">
                <a:solidFill>
                  <a:schemeClr val="accent2">
                    <a:lumMod val="75000"/>
                  </a:schemeClr>
                </a:solidFill>
                <a:latin typeface="+mj-lt"/>
              </a:rPr>
              <a:t>Former Wurtsmith AFB RAB</a:t>
            </a:r>
          </a:p>
          <a:p>
            <a:pPr algn="r">
              <a:buNone/>
            </a:pPr>
            <a:r>
              <a:rPr lang="en-US" sz="2100" b="1" i="1" dirty="0">
                <a:solidFill>
                  <a:schemeClr val="accent2">
                    <a:lumMod val="75000"/>
                  </a:schemeClr>
                </a:solidFill>
                <a:latin typeface="+mj-lt"/>
              </a:rPr>
              <a:t>Agenda </a:t>
            </a:r>
          </a:p>
        </p:txBody>
      </p:sp>
    </p:spTree>
    <p:extLst>
      <p:ext uri="{BB962C8B-B14F-4D97-AF65-F5344CB8AC3E}">
        <p14:creationId xmlns:p14="http://schemas.microsoft.com/office/powerpoint/2010/main" val="865779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005BBF"/>
              </a:buClr>
              <a:defRPr/>
            </a:lvl1pPr>
            <a:lvl2pPr>
              <a:buClr>
                <a:srgbClr val="005BBF"/>
              </a:buClr>
              <a:defRPr/>
            </a:lvl2pPr>
            <a:lvl3pPr>
              <a:buClr>
                <a:srgbClr val="005BBF"/>
              </a:buClr>
              <a:defRPr/>
            </a:lvl3pPr>
            <a:lvl4pPr>
              <a:buClr>
                <a:srgbClr val="005BBF"/>
              </a:buClr>
              <a:defRPr/>
            </a:lvl4pPr>
            <a:lvl5pPr>
              <a:buClr>
                <a:srgbClr val="005BB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dirty="0"/>
          </a:p>
        </p:txBody>
      </p:sp>
    </p:spTree>
    <p:extLst>
      <p:ext uri="{BB962C8B-B14F-4D97-AF65-F5344CB8AC3E}">
        <p14:creationId xmlns:p14="http://schemas.microsoft.com/office/powerpoint/2010/main" val="359598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585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69C8E493-8255-40C2-A83F-019E5C054B6D}" type="slidenum">
              <a:rPr lang="en-US" smtClean="0"/>
              <a:t>‹#›</a:t>
            </a:fld>
            <a:endParaRPr lang="en-US" dirty="0"/>
          </a:p>
        </p:txBody>
      </p:sp>
    </p:spTree>
    <p:extLst>
      <p:ext uri="{BB962C8B-B14F-4D97-AF65-F5344CB8AC3E}">
        <p14:creationId xmlns:p14="http://schemas.microsoft.com/office/powerpoint/2010/main" val="835279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38FD-E9CE-CB29-7ACB-79551AE7975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VI"/>
          </a:p>
        </p:txBody>
      </p:sp>
      <p:sp>
        <p:nvSpPr>
          <p:cNvPr id="3" name="Subtitle 2">
            <a:extLst>
              <a:ext uri="{FF2B5EF4-FFF2-40B4-BE49-F238E27FC236}">
                <a16:creationId xmlns:a16="http://schemas.microsoft.com/office/drawing/2014/main" id="{94295391-65CE-483F-118A-98D6672AE00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I"/>
          </a:p>
        </p:txBody>
      </p:sp>
      <p:sp>
        <p:nvSpPr>
          <p:cNvPr id="4" name="Date Placeholder 3">
            <a:extLst>
              <a:ext uri="{FF2B5EF4-FFF2-40B4-BE49-F238E27FC236}">
                <a16:creationId xmlns:a16="http://schemas.microsoft.com/office/drawing/2014/main" id="{BD74E213-D8CC-ECFF-31C7-F3573D918E80}"/>
              </a:ext>
            </a:extLst>
          </p:cNvPr>
          <p:cNvSpPr>
            <a:spLocks noGrp="1"/>
          </p:cNvSpPr>
          <p:nvPr>
            <p:ph type="dt" sz="half" idx="10"/>
          </p:nvPr>
        </p:nvSpPr>
        <p:spPr/>
        <p:txBody>
          <a:bodyPr/>
          <a:lstStyle/>
          <a:p>
            <a:fld id="{904BA51B-2405-4DBC-8DCD-8A809FFA43E9}" type="datetimeFigureOut">
              <a:rPr lang="en-VI" smtClean="0"/>
              <a:t>10/27/2022</a:t>
            </a:fld>
            <a:endParaRPr lang="en-VI"/>
          </a:p>
        </p:txBody>
      </p:sp>
      <p:sp>
        <p:nvSpPr>
          <p:cNvPr id="5" name="Footer Placeholder 4">
            <a:extLst>
              <a:ext uri="{FF2B5EF4-FFF2-40B4-BE49-F238E27FC236}">
                <a16:creationId xmlns:a16="http://schemas.microsoft.com/office/drawing/2014/main" id="{91DC4294-6FC0-F70C-BBB6-1815EB76FC65}"/>
              </a:ext>
            </a:extLst>
          </p:cNvPr>
          <p:cNvSpPr>
            <a:spLocks noGrp="1"/>
          </p:cNvSpPr>
          <p:nvPr>
            <p:ph type="ftr" sz="quarter" idx="11"/>
          </p:nvPr>
        </p:nvSpPr>
        <p:spPr/>
        <p:txBody>
          <a:bodyPr/>
          <a:lstStyle/>
          <a:p>
            <a:endParaRPr lang="en-VI"/>
          </a:p>
        </p:txBody>
      </p:sp>
      <p:sp>
        <p:nvSpPr>
          <p:cNvPr id="6" name="Slide Number Placeholder 5">
            <a:extLst>
              <a:ext uri="{FF2B5EF4-FFF2-40B4-BE49-F238E27FC236}">
                <a16:creationId xmlns:a16="http://schemas.microsoft.com/office/drawing/2014/main" id="{2D55C026-7326-3AB2-1B1C-3B9DC0C80D6E}"/>
              </a:ext>
            </a:extLst>
          </p:cNvPr>
          <p:cNvSpPr>
            <a:spLocks noGrp="1"/>
          </p:cNvSpPr>
          <p:nvPr>
            <p:ph type="sldNum" sz="quarter" idx="12"/>
          </p:nvPr>
        </p:nvSpPr>
        <p:spPr/>
        <p:txBody>
          <a:bodyPr/>
          <a:lstStyle/>
          <a:p>
            <a:fld id="{12435AAB-686C-4A6F-B5C3-3DF92CAF5CA7}" type="slidenum">
              <a:rPr lang="en-VI" smtClean="0"/>
              <a:t>‹#›</a:t>
            </a:fld>
            <a:endParaRPr lang="en-VI"/>
          </a:p>
        </p:txBody>
      </p:sp>
    </p:spTree>
    <p:extLst>
      <p:ext uri="{BB962C8B-B14F-4D97-AF65-F5344CB8AC3E}">
        <p14:creationId xmlns:p14="http://schemas.microsoft.com/office/powerpoint/2010/main" val="1508755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bwMode="auto">
          <a:xfrm>
            <a:off x="0" y="1"/>
            <a:ext cx="814388" cy="98107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userDrawn="1"/>
        </p:nvSpPr>
        <p:spPr>
          <a:xfrm>
            <a:off x="-9525" y="182881"/>
            <a:ext cx="9153525" cy="530915"/>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2850" b="1" kern="1200" baseline="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Air Force Installation &amp; Mission Support Center</a:t>
            </a:r>
          </a:p>
        </p:txBody>
      </p:sp>
      <p:sp>
        <p:nvSpPr>
          <p:cNvPr id="10" name="Google Shape;112;p1"/>
          <p:cNvSpPr txBox="1">
            <a:spLocks noGrp="1"/>
          </p:cNvSpPr>
          <p:nvPr>
            <p:ph type="body" idx="1" hasCustomPrompt="1"/>
          </p:nvPr>
        </p:nvSpPr>
        <p:spPr>
          <a:xfrm>
            <a:off x="3546475" y="1565745"/>
            <a:ext cx="4398818" cy="2168902"/>
          </a:xfrm>
          <a:prstGeom prst="rect">
            <a:avLst/>
          </a:prstGeom>
          <a:noFill/>
          <a:ln>
            <a:noFill/>
          </a:ln>
        </p:spPr>
        <p:txBody>
          <a:bodyPr spcFirstLastPara="1" wrap="square" lIns="91425" tIns="45700" rIns="91425" bIns="45700" anchor="t" anchorCtr="0">
            <a:noAutofit/>
          </a:bodyPr>
          <a:lstStyle>
            <a:lvl1pPr>
              <a:defRPr sz="3300">
                <a:solidFill>
                  <a:srgbClr val="26229A"/>
                </a:solidFill>
              </a:defRPr>
            </a:lvl1pPr>
          </a:lstStyle>
          <a:p>
            <a:pPr marL="0" lvl="0" indent="0" algn="ctr" rtl="0">
              <a:lnSpc>
                <a:spcPct val="100000"/>
              </a:lnSpc>
              <a:spcBef>
                <a:spcPts val="0"/>
              </a:spcBef>
              <a:spcAft>
                <a:spcPts val="0"/>
              </a:spcAft>
              <a:buSzPts val="3520"/>
              <a:buNone/>
            </a:pPr>
            <a:r>
              <a:rPr lang="en-US" dirty="0"/>
              <a:t>PSU </a:t>
            </a:r>
          </a:p>
          <a:p>
            <a:pPr marL="0" lvl="0" indent="0" algn="ctr" rtl="0">
              <a:lnSpc>
                <a:spcPct val="100000"/>
              </a:lnSpc>
              <a:spcBef>
                <a:spcPts val="0"/>
              </a:spcBef>
              <a:spcAft>
                <a:spcPts val="0"/>
              </a:spcAft>
              <a:buSzPts val="3520"/>
              <a:buNone/>
            </a:pPr>
            <a:r>
              <a:rPr lang="en-US" dirty="0"/>
              <a:t>Sample Template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966" y="2039001"/>
            <a:ext cx="2883467" cy="3787025"/>
          </a:xfrm>
          <a:prstGeom prst="rect">
            <a:avLst/>
          </a:prstGeom>
        </p:spPr>
      </p:pic>
    </p:spTree>
    <p:extLst>
      <p:ext uri="{BB962C8B-B14F-4D97-AF65-F5344CB8AC3E}">
        <p14:creationId xmlns:p14="http://schemas.microsoft.com/office/powerpoint/2010/main" val="244623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6586" y="1188720"/>
            <a:ext cx="4389120" cy="2468880"/>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6" name="Content Placeholder 2"/>
          <p:cNvSpPr>
            <a:spLocks noGrp="1"/>
          </p:cNvSpPr>
          <p:nvPr>
            <p:ph sz="half" idx="13"/>
          </p:nvPr>
        </p:nvSpPr>
        <p:spPr>
          <a:xfrm>
            <a:off x="116586" y="3869010"/>
            <a:ext cx="4389120" cy="2468880"/>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7" name="Content Placeholder 2"/>
          <p:cNvSpPr>
            <a:spLocks noGrp="1"/>
          </p:cNvSpPr>
          <p:nvPr>
            <p:ph sz="half" idx="14"/>
          </p:nvPr>
        </p:nvSpPr>
        <p:spPr>
          <a:xfrm>
            <a:off x="4673151" y="1188720"/>
            <a:ext cx="4389120" cy="2468880"/>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8" name="Content Placeholder 2"/>
          <p:cNvSpPr>
            <a:spLocks noGrp="1"/>
          </p:cNvSpPr>
          <p:nvPr>
            <p:ph sz="half" idx="15"/>
          </p:nvPr>
        </p:nvSpPr>
        <p:spPr>
          <a:xfrm>
            <a:off x="4673151" y="3869010"/>
            <a:ext cx="4389120" cy="2468880"/>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cxnSp>
        <p:nvCxnSpPr>
          <p:cNvPr id="25" name="Straight Connector 24"/>
          <p:cNvCxnSpPr/>
          <p:nvPr userDrawn="1"/>
        </p:nvCxnSpPr>
        <p:spPr bwMode="auto">
          <a:xfrm flipH="1">
            <a:off x="-52251" y="3740334"/>
            <a:ext cx="9196253" cy="19454"/>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1" name="Straight Connector 30"/>
          <p:cNvCxnSpPr/>
          <p:nvPr userDrawn="1"/>
        </p:nvCxnSpPr>
        <p:spPr bwMode="auto">
          <a:xfrm flipV="1">
            <a:off x="4572000" y="1105989"/>
            <a:ext cx="0" cy="5277394"/>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sp>
        <p:nvSpPr>
          <p:cNvPr id="2" name="Title 1"/>
          <p:cNvSpPr>
            <a:spLocks noGrp="1"/>
          </p:cNvSpPr>
          <p:nvPr>
            <p:ph type="title"/>
          </p:nvPr>
        </p:nvSpPr>
        <p:spPr>
          <a:xfrm>
            <a:off x="1692479" y="91440"/>
            <a:ext cx="6468541" cy="914400"/>
          </a:xfrm>
        </p:spPr>
        <p:txBody>
          <a:bodyPr/>
          <a:lstStyle>
            <a:lvl1pPr>
              <a:defRPr i="1">
                <a:solidFill>
                  <a:schemeClr val="accent2">
                    <a:lumMod val="75000"/>
                  </a:schemeClr>
                </a:solidFill>
              </a:defRPr>
            </a:lvl1pPr>
          </a:lstStyle>
          <a:p>
            <a:r>
              <a:rPr lang="en-US"/>
              <a:t>Click to edit Master title style</a:t>
            </a:r>
          </a:p>
        </p:txBody>
      </p:sp>
      <p:sp>
        <p:nvSpPr>
          <p:cNvPr id="5" name="Text Placeholder 4"/>
          <p:cNvSpPr>
            <a:spLocks noGrp="1"/>
          </p:cNvSpPr>
          <p:nvPr>
            <p:ph type="body" sz="quarter" idx="16" hasCustomPrompt="1"/>
          </p:nvPr>
        </p:nvSpPr>
        <p:spPr>
          <a:xfrm>
            <a:off x="7172325" y="6438901"/>
            <a:ext cx="1971675" cy="200025"/>
          </a:xfrm>
        </p:spPr>
        <p:txBody>
          <a:bodyPr anchor="ctr" anchorCtr="0"/>
          <a:lstStyle>
            <a:lvl1pPr marL="0" indent="0" algn="r">
              <a:buNone/>
              <a:defRPr sz="750" b="0" baseline="0">
                <a:solidFill>
                  <a:schemeClr val="bg1">
                    <a:lumMod val="65000"/>
                  </a:schemeClr>
                </a:solidFill>
                <a:latin typeface="+mn-lt"/>
              </a:defRPr>
            </a:lvl1pPr>
            <a:lvl2pPr marL="304800" indent="0">
              <a:buNone/>
              <a:defRPr sz="750" b="0">
                <a:solidFill>
                  <a:schemeClr val="bg1">
                    <a:lumMod val="65000"/>
                  </a:schemeClr>
                </a:solidFill>
                <a:latin typeface="+mn-lt"/>
              </a:defRPr>
            </a:lvl2pPr>
            <a:lvl3pPr marL="602456" indent="0">
              <a:buNone/>
              <a:defRPr sz="750" b="0">
                <a:solidFill>
                  <a:schemeClr val="bg1">
                    <a:lumMod val="65000"/>
                  </a:schemeClr>
                </a:solidFill>
                <a:latin typeface="+mn-lt"/>
              </a:defRPr>
            </a:lvl3pPr>
            <a:lvl4pPr marL="1028700" indent="0">
              <a:buNone/>
              <a:defRPr sz="750" b="0">
                <a:solidFill>
                  <a:schemeClr val="bg1">
                    <a:lumMod val="65000"/>
                  </a:schemeClr>
                </a:solidFill>
                <a:latin typeface="+mn-lt"/>
              </a:defRPr>
            </a:lvl4pPr>
            <a:lvl5pPr marL="1371600" indent="0">
              <a:buNone/>
              <a:defRPr sz="750"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92118"/>
            <a:ext cx="694058" cy="913723"/>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spTree>
    <p:extLst>
      <p:ext uri="{BB962C8B-B14F-4D97-AF65-F5344CB8AC3E}">
        <p14:creationId xmlns:p14="http://schemas.microsoft.com/office/powerpoint/2010/main" val="4248870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ad aligned to screens">
    <p:spTree>
      <p:nvGrpSpPr>
        <p:cNvPr id="1" name=""/>
        <p:cNvGrpSpPr/>
        <p:nvPr/>
      </p:nvGrpSpPr>
      <p:grpSpPr>
        <a:xfrm>
          <a:off x="0" y="0"/>
          <a:ext cx="0" cy="0"/>
          <a:chOff x="0" y="0"/>
          <a:chExt cx="0" cy="0"/>
        </a:xfrm>
      </p:grpSpPr>
      <p:sp>
        <p:nvSpPr>
          <p:cNvPr id="16" name="Content Placeholder 2"/>
          <p:cNvSpPr>
            <a:spLocks noGrp="1"/>
          </p:cNvSpPr>
          <p:nvPr>
            <p:ph sz="half" idx="13"/>
          </p:nvPr>
        </p:nvSpPr>
        <p:spPr>
          <a:xfrm>
            <a:off x="116586" y="3529150"/>
            <a:ext cx="4389120" cy="2793500"/>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8" name="Content Placeholder 2"/>
          <p:cNvSpPr>
            <a:spLocks noGrp="1"/>
          </p:cNvSpPr>
          <p:nvPr>
            <p:ph sz="half" idx="15"/>
          </p:nvPr>
        </p:nvSpPr>
        <p:spPr>
          <a:xfrm>
            <a:off x="4673151" y="3529150"/>
            <a:ext cx="4389120" cy="2793500"/>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cxnSp>
        <p:nvCxnSpPr>
          <p:cNvPr id="25" name="Straight Connector 24"/>
          <p:cNvCxnSpPr/>
          <p:nvPr userDrawn="1"/>
        </p:nvCxnSpPr>
        <p:spPr bwMode="auto">
          <a:xfrm flipH="1">
            <a:off x="-50007" y="3429000"/>
            <a:ext cx="9194009" cy="0"/>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1" name="Straight Connector 30"/>
          <p:cNvCxnSpPr/>
          <p:nvPr userDrawn="1"/>
        </p:nvCxnSpPr>
        <p:spPr bwMode="auto">
          <a:xfrm flipV="1">
            <a:off x="4572000" y="1126331"/>
            <a:ext cx="0" cy="5250658"/>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sp>
        <p:nvSpPr>
          <p:cNvPr id="2" name="Title 1"/>
          <p:cNvSpPr>
            <a:spLocks noGrp="1"/>
          </p:cNvSpPr>
          <p:nvPr>
            <p:ph type="title"/>
          </p:nvPr>
        </p:nvSpPr>
        <p:spPr/>
        <p:txBody>
          <a:bodyPr/>
          <a:lstStyle>
            <a:lvl1pPr>
              <a:defRPr i="1">
                <a:solidFill>
                  <a:srgbClr val="1A1596"/>
                </a:solidFill>
              </a:defRPr>
            </a:lvl1pPr>
          </a:lstStyle>
          <a:p>
            <a:r>
              <a:rPr lang="en-US"/>
              <a:t>Click to edit Master title style</a:t>
            </a:r>
          </a:p>
        </p:txBody>
      </p:sp>
      <p:sp>
        <p:nvSpPr>
          <p:cNvPr id="12" name="Content Placeholder 2"/>
          <p:cNvSpPr>
            <a:spLocks noGrp="1"/>
          </p:cNvSpPr>
          <p:nvPr>
            <p:ph sz="half" idx="1"/>
          </p:nvPr>
        </p:nvSpPr>
        <p:spPr>
          <a:xfrm>
            <a:off x="116586" y="1198486"/>
            <a:ext cx="4389120" cy="2130366"/>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3" name="Content Placeholder 2"/>
          <p:cNvSpPr>
            <a:spLocks noGrp="1"/>
          </p:cNvSpPr>
          <p:nvPr>
            <p:ph sz="half" idx="14"/>
          </p:nvPr>
        </p:nvSpPr>
        <p:spPr>
          <a:xfrm>
            <a:off x="4673151" y="1198486"/>
            <a:ext cx="4389120" cy="2130366"/>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7" name="Text Placeholder 4"/>
          <p:cNvSpPr>
            <a:spLocks noGrp="1"/>
          </p:cNvSpPr>
          <p:nvPr>
            <p:ph type="body" sz="quarter" idx="16" hasCustomPrompt="1"/>
          </p:nvPr>
        </p:nvSpPr>
        <p:spPr>
          <a:xfrm>
            <a:off x="7172325" y="6438901"/>
            <a:ext cx="1971675" cy="200025"/>
          </a:xfrm>
        </p:spPr>
        <p:txBody>
          <a:bodyPr anchor="ctr" anchorCtr="0"/>
          <a:lstStyle>
            <a:lvl1pPr marL="0" indent="0" algn="r">
              <a:buNone/>
              <a:defRPr sz="750" b="0" baseline="0">
                <a:solidFill>
                  <a:schemeClr val="bg1">
                    <a:lumMod val="65000"/>
                  </a:schemeClr>
                </a:solidFill>
                <a:latin typeface="+mn-lt"/>
              </a:defRPr>
            </a:lvl1pPr>
            <a:lvl2pPr marL="304800" indent="0">
              <a:buNone/>
              <a:defRPr sz="750" b="0">
                <a:solidFill>
                  <a:schemeClr val="bg1">
                    <a:lumMod val="65000"/>
                  </a:schemeClr>
                </a:solidFill>
                <a:latin typeface="+mn-lt"/>
              </a:defRPr>
            </a:lvl2pPr>
            <a:lvl3pPr marL="602456" indent="0">
              <a:buNone/>
              <a:defRPr sz="750" b="0">
                <a:solidFill>
                  <a:schemeClr val="bg1">
                    <a:lumMod val="65000"/>
                  </a:schemeClr>
                </a:solidFill>
                <a:latin typeface="+mn-lt"/>
              </a:defRPr>
            </a:lvl3pPr>
            <a:lvl4pPr marL="1028700" indent="0">
              <a:buNone/>
              <a:defRPr sz="750" b="0">
                <a:solidFill>
                  <a:schemeClr val="bg1">
                    <a:lumMod val="65000"/>
                  </a:schemeClr>
                </a:solidFill>
                <a:latin typeface="+mn-lt"/>
              </a:defRPr>
            </a:lvl4pPr>
            <a:lvl5pPr marL="1371600" indent="0">
              <a:buNone/>
              <a:defRPr sz="750"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92118"/>
            <a:ext cx="694058" cy="913723"/>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spTree>
    <p:extLst>
      <p:ext uri="{BB962C8B-B14F-4D97-AF65-F5344CB8AC3E}">
        <p14:creationId xmlns:p14="http://schemas.microsoft.com/office/powerpoint/2010/main" val="1599971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i Chart">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57150" y="1188720"/>
            <a:ext cx="9029700" cy="1280160"/>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sz="1350"/>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350"/>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350"/>
            </a:lvl3pPr>
            <a:lvl4pPr marL="1028700" marR="0" indent="0" algn="l" defTabSz="685800" rtl="0" eaLnBrk="0" fontAlgn="base" latinLnBrk="0" hangingPunct="0">
              <a:lnSpc>
                <a:spcPct val="100000"/>
              </a:lnSpc>
              <a:spcBef>
                <a:spcPct val="25000"/>
              </a:spcBef>
              <a:spcAft>
                <a:spcPct val="0"/>
              </a:spcAft>
              <a:buClr>
                <a:srgbClr val="151C77"/>
              </a:buClr>
              <a:buSzPct val="80000"/>
              <a:buFont typeface="Wingdings" pitchFamily="2" charset="2"/>
              <a:buNone/>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endParaRPr kumimoji="0" lang="en-US" sz="1500" b="0" i="0" u="none" strike="noStrike" kern="0" cap="none" spc="0" normalizeH="0" baseline="0" noProof="0" dirty="0">
              <a:ln>
                <a:noFill/>
              </a:ln>
              <a:solidFill>
                <a:prstClr val="black"/>
              </a:solidFill>
              <a:effectLst/>
              <a:uLnTx/>
              <a:uFillTx/>
              <a:latin typeface="+mn-lt"/>
            </a:endParaRPr>
          </a:p>
        </p:txBody>
      </p:sp>
      <p:sp>
        <p:nvSpPr>
          <p:cNvPr id="15" name="Content Placeholder 2"/>
          <p:cNvSpPr>
            <a:spLocks noGrp="1"/>
          </p:cNvSpPr>
          <p:nvPr>
            <p:ph sz="half" idx="13"/>
          </p:nvPr>
        </p:nvSpPr>
        <p:spPr>
          <a:xfrm>
            <a:off x="66676" y="2647575"/>
            <a:ext cx="4400822" cy="3471882"/>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7" name="Content Placeholder 2"/>
          <p:cNvSpPr>
            <a:spLocks noGrp="1"/>
          </p:cNvSpPr>
          <p:nvPr>
            <p:ph sz="half" idx="15"/>
          </p:nvPr>
        </p:nvSpPr>
        <p:spPr>
          <a:xfrm>
            <a:off x="4686034" y="2647574"/>
            <a:ext cx="4410341" cy="3471883"/>
          </a:xfrm>
          <a:prstGeom prst="rect">
            <a:avLst/>
          </a:prstGeo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cxnSp>
        <p:nvCxnSpPr>
          <p:cNvPr id="18" name="Straight Connector 17"/>
          <p:cNvCxnSpPr/>
          <p:nvPr userDrawn="1"/>
        </p:nvCxnSpPr>
        <p:spPr bwMode="auto">
          <a:xfrm flipH="1">
            <a:off x="-50006" y="2560320"/>
            <a:ext cx="9194006" cy="0"/>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9" name="Straight Connector 18"/>
          <p:cNvCxnSpPr/>
          <p:nvPr userDrawn="1"/>
        </p:nvCxnSpPr>
        <p:spPr bwMode="auto">
          <a:xfrm flipV="1">
            <a:off x="4572000" y="2560320"/>
            <a:ext cx="0" cy="3831688"/>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sp>
        <p:nvSpPr>
          <p:cNvPr id="2" name="Title 1"/>
          <p:cNvSpPr>
            <a:spLocks noGrp="1"/>
          </p:cNvSpPr>
          <p:nvPr>
            <p:ph type="title"/>
          </p:nvPr>
        </p:nvSpPr>
        <p:spPr/>
        <p:txBody>
          <a:bodyPr/>
          <a:lstStyle>
            <a:lvl1pPr>
              <a:defRPr i="1">
                <a:solidFill>
                  <a:srgbClr val="1A1596"/>
                </a:solidFill>
              </a:defRPr>
            </a:lvl1pPr>
          </a:lstStyle>
          <a:p>
            <a:r>
              <a:rPr lang="en-US"/>
              <a:t>Click to edit Master title style</a:t>
            </a:r>
          </a:p>
        </p:txBody>
      </p:sp>
      <p:sp>
        <p:nvSpPr>
          <p:cNvPr id="12" name="Text Placeholder 4"/>
          <p:cNvSpPr>
            <a:spLocks noGrp="1"/>
          </p:cNvSpPr>
          <p:nvPr>
            <p:ph type="body" sz="quarter" idx="16" hasCustomPrompt="1"/>
          </p:nvPr>
        </p:nvSpPr>
        <p:spPr>
          <a:xfrm>
            <a:off x="7172325" y="6438901"/>
            <a:ext cx="1971675" cy="200025"/>
          </a:xfrm>
        </p:spPr>
        <p:txBody>
          <a:bodyPr anchor="ctr" anchorCtr="0"/>
          <a:lstStyle>
            <a:lvl1pPr marL="0" indent="0" algn="r">
              <a:buNone/>
              <a:defRPr sz="750" b="0" baseline="0">
                <a:solidFill>
                  <a:schemeClr val="bg1">
                    <a:lumMod val="65000"/>
                  </a:schemeClr>
                </a:solidFill>
                <a:latin typeface="+mn-lt"/>
              </a:defRPr>
            </a:lvl1pPr>
            <a:lvl2pPr marL="304800" indent="0">
              <a:buNone/>
              <a:defRPr sz="750" b="0">
                <a:solidFill>
                  <a:schemeClr val="bg1">
                    <a:lumMod val="65000"/>
                  </a:schemeClr>
                </a:solidFill>
                <a:latin typeface="+mn-lt"/>
              </a:defRPr>
            </a:lvl2pPr>
            <a:lvl3pPr marL="602456" indent="0">
              <a:buNone/>
              <a:defRPr sz="750" b="0">
                <a:solidFill>
                  <a:schemeClr val="bg1">
                    <a:lumMod val="65000"/>
                  </a:schemeClr>
                </a:solidFill>
                <a:latin typeface="+mn-lt"/>
              </a:defRPr>
            </a:lvl3pPr>
            <a:lvl4pPr marL="1028700" indent="0">
              <a:buNone/>
              <a:defRPr sz="750" b="0">
                <a:solidFill>
                  <a:schemeClr val="bg1">
                    <a:lumMod val="65000"/>
                  </a:schemeClr>
                </a:solidFill>
                <a:latin typeface="+mn-lt"/>
              </a:defRPr>
            </a:lvl4pPr>
            <a:lvl5pPr marL="1371600" indent="0">
              <a:buNone/>
              <a:defRPr sz="750"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92118"/>
            <a:ext cx="694058" cy="91372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spTree>
    <p:extLst>
      <p:ext uri="{BB962C8B-B14F-4D97-AF65-F5344CB8AC3E}">
        <p14:creationId xmlns:p14="http://schemas.microsoft.com/office/powerpoint/2010/main" val="348523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6586" y="1188720"/>
            <a:ext cx="4389120" cy="2468880"/>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6" name="Content Placeholder 2"/>
          <p:cNvSpPr>
            <a:spLocks noGrp="1"/>
          </p:cNvSpPr>
          <p:nvPr>
            <p:ph sz="half" idx="13"/>
          </p:nvPr>
        </p:nvSpPr>
        <p:spPr>
          <a:xfrm>
            <a:off x="116586" y="3869010"/>
            <a:ext cx="4389120" cy="2468880"/>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7" name="Content Placeholder 2"/>
          <p:cNvSpPr>
            <a:spLocks noGrp="1"/>
          </p:cNvSpPr>
          <p:nvPr>
            <p:ph sz="half" idx="14"/>
          </p:nvPr>
        </p:nvSpPr>
        <p:spPr>
          <a:xfrm>
            <a:off x="4673151" y="1188720"/>
            <a:ext cx="4389120" cy="2468880"/>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8" name="Content Placeholder 2"/>
          <p:cNvSpPr>
            <a:spLocks noGrp="1"/>
          </p:cNvSpPr>
          <p:nvPr>
            <p:ph sz="half" idx="15"/>
          </p:nvPr>
        </p:nvSpPr>
        <p:spPr>
          <a:xfrm>
            <a:off x="4673151" y="3869010"/>
            <a:ext cx="4389120" cy="2468880"/>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cxnSp>
        <p:nvCxnSpPr>
          <p:cNvPr id="25" name="Straight Connector 24"/>
          <p:cNvCxnSpPr/>
          <p:nvPr userDrawn="1"/>
        </p:nvCxnSpPr>
        <p:spPr bwMode="auto">
          <a:xfrm flipH="1">
            <a:off x="-52251" y="3740334"/>
            <a:ext cx="9196253" cy="19454"/>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1" name="Straight Connector 30"/>
          <p:cNvCxnSpPr/>
          <p:nvPr userDrawn="1"/>
        </p:nvCxnSpPr>
        <p:spPr bwMode="auto">
          <a:xfrm flipV="1">
            <a:off x="4572000" y="1105989"/>
            <a:ext cx="0" cy="5277394"/>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sp>
        <p:nvSpPr>
          <p:cNvPr id="5" name="Text Placeholder 4"/>
          <p:cNvSpPr>
            <a:spLocks noGrp="1"/>
          </p:cNvSpPr>
          <p:nvPr>
            <p:ph type="body" sz="quarter" idx="16" hasCustomPrompt="1"/>
          </p:nvPr>
        </p:nvSpPr>
        <p:spPr>
          <a:xfrm>
            <a:off x="7172327" y="6438907"/>
            <a:ext cx="1971675" cy="200025"/>
          </a:xfrm>
        </p:spPr>
        <p:txBody>
          <a:bodyPr anchor="ctr" anchorCtr="0"/>
          <a:lstStyle>
            <a:lvl1pPr marL="0" indent="0" algn="r">
              <a:buNone/>
              <a:defRPr sz="751" b="0" baseline="0">
                <a:solidFill>
                  <a:schemeClr val="bg1">
                    <a:lumMod val="65000"/>
                  </a:schemeClr>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01" y="92124"/>
            <a:ext cx="694058" cy="64550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7142" y="91447"/>
            <a:ext cx="675133" cy="714798"/>
          </a:xfrm>
          <a:prstGeom prst="rect">
            <a:avLst/>
          </a:prstGeom>
        </p:spPr>
      </p:pic>
      <p:sp>
        <p:nvSpPr>
          <p:cNvPr id="14" name="Title 1"/>
          <p:cNvSpPr txBox="1">
            <a:spLocks/>
          </p:cNvSpPr>
          <p:nvPr userDrawn="1"/>
        </p:nvSpPr>
        <p:spPr bwMode="auto">
          <a:xfrm>
            <a:off x="1689625" y="7237980"/>
            <a:ext cx="6468541" cy="914400"/>
          </a:xfrm>
          <a:prstGeom prst="rect">
            <a:avLst/>
          </a:prstGeom>
          <a:noFill/>
          <a:ln w="9525">
            <a:noFill/>
            <a:miter lim="800000"/>
            <a:headEnd/>
            <a:tailEnd/>
          </a:ln>
        </p:spPr>
        <p:txBody>
          <a:bodyPr vert="horz" wrap="square" lIns="68580" tIns="34291" rIns="68580" bIns="34291" numCol="1" anchor="ctr" anchorCtr="0" compatLnSpc="1">
            <a:prstTxWarp prst="textNoShape">
              <a:avLst/>
            </a:prstTxWarp>
          </a:bodyPr>
          <a:lstStyle>
            <a:lvl1pPr algn="r" rtl="0" eaLnBrk="1" fontAlgn="base" hangingPunct="1">
              <a:spcBef>
                <a:spcPct val="0"/>
              </a:spcBef>
              <a:spcAft>
                <a:spcPct val="0"/>
              </a:spcAft>
              <a:defRPr sz="3600" b="1" i="1">
                <a:solidFill>
                  <a:schemeClr val="accent2">
                    <a:lumMod val="75000"/>
                  </a:schemeClr>
                </a:solidFill>
                <a:latin typeface="+mj-lt"/>
                <a:ea typeface="+mj-ea"/>
                <a:cs typeface="+mj-cs"/>
              </a:defRPr>
            </a:lvl1pPr>
            <a:lvl2pPr algn="r" rtl="0" eaLnBrk="1" fontAlgn="base" hangingPunct="1">
              <a:spcBef>
                <a:spcPct val="0"/>
              </a:spcBef>
              <a:spcAft>
                <a:spcPct val="0"/>
              </a:spcAft>
              <a:defRPr sz="3600" b="1">
                <a:solidFill>
                  <a:schemeClr val="tx2"/>
                </a:solidFill>
                <a:latin typeface="Arial" charset="0"/>
              </a:defRPr>
            </a:lvl2pPr>
            <a:lvl3pPr algn="r" rtl="0" eaLnBrk="1" fontAlgn="base" hangingPunct="1">
              <a:spcBef>
                <a:spcPct val="0"/>
              </a:spcBef>
              <a:spcAft>
                <a:spcPct val="0"/>
              </a:spcAft>
              <a:defRPr sz="3600" b="1">
                <a:solidFill>
                  <a:schemeClr val="tx2"/>
                </a:solidFill>
                <a:latin typeface="Arial" charset="0"/>
              </a:defRPr>
            </a:lvl3pPr>
            <a:lvl4pPr algn="r" rtl="0" eaLnBrk="1" fontAlgn="base" hangingPunct="1">
              <a:spcBef>
                <a:spcPct val="0"/>
              </a:spcBef>
              <a:spcAft>
                <a:spcPct val="0"/>
              </a:spcAft>
              <a:defRPr sz="3600" b="1">
                <a:solidFill>
                  <a:schemeClr val="tx2"/>
                </a:solidFill>
                <a:latin typeface="Arial" charset="0"/>
              </a:defRPr>
            </a:lvl4pPr>
            <a:lvl5pPr algn="r" rtl="0" eaLnBrk="1" fontAlgn="base" hangingPunct="1">
              <a:spcBef>
                <a:spcPct val="0"/>
              </a:spcBef>
              <a:spcAft>
                <a:spcPct val="0"/>
              </a:spcAft>
              <a:defRPr sz="3600" b="1">
                <a:solidFill>
                  <a:schemeClr val="tx2"/>
                </a:solidFill>
                <a:latin typeface="Arial" charset="0"/>
              </a:defRPr>
            </a:lvl5pPr>
            <a:lvl6pPr marL="457200" algn="r" rtl="0" eaLnBrk="1" fontAlgn="base" hangingPunct="1">
              <a:spcBef>
                <a:spcPct val="0"/>
              </a:spcBef>
              <a:spcAft>
                <a:spcPct val="0"/>
              </a:spcAft>
              <a:defRPr sz="3600" b="1">
                <a:solidFill>
                  <a:schemeClr val="tx2"/>
                </a:solidFill>
                <a:latin typeface="Arial" charset="0"/>
              </a:defRPr>
            </a:lvl6pPr>
            <a:lvl7pPr marL="914400" algn="r" rtl="0" eaLnBrk="1" fontAlgn="base" hangingPunct="1">
              <a:spcBef>
                <a:spcPct val="0"/>
              </a:spcBef>
              <a:spcAft>
                <a:spcPct val="0"/>
              </a:spcAft>
              <a:defRPr sz="3600" b="1">
                <a:solidFill>
                  <a:schemeClr val="tx2"/>
                </a:solidFill>
                <a:latin typeface="Arial" charset="0"/>
              </a:defRPr>
            </a:lvl7pPr>
            <a:lvl8pPr marL="1371600" algn="r" rtl="0" eaLnBrk="1" fontAlgn="base" hangingPunct="1">
              <a:spcBef>
                <a:spcPct val="0"/>
              </a:spcBef>
              <a:spcAft>
                <a:spcPct val="0"/>
              </a:spcAft>
              <a:defRPr sz="3600" b="1">
                <a:solidFill>
                  <a:schemeClr val="tx2"/>
                </a:solidFill>
                <a:latin typeface="Arial" charset="0"/>
              </a:defRPr>
            </a:lvl8pPr>
            <a:lvl9pPr marL="1828800" algn="r" rtl="0" eaLnBrk="1" fontAlgn="base" hangingPunct="1">
              <a:spcBef>
                <a:spcPct val="0"/>
              </a:spcBef>
              <a:spcAft>
                <a:spcPct val="0"/>
              </a:spcAft>
              <a:defRPr sz="3600" b="1">
                <a:solidFill>
                  <a:schemeClr val="tx2"/>
                </a:solidFill>
                <a:latin typeface="Arial" charset="0"/>
              </a:defRPr>
            </a:lvl9pPr>
          </a:lstStyle>
          <a:p>
            <a:pPr>
              <a:buNone/>
            </a:pPr>
            <a:r>
              <a:rPr lang="en-US" sz="2700" kern="0" dirty="0"/>
              <a:t>Click to edit Master title style</a:t>
            </a:r>
          </a:p>
        </p:txBody>
      </p:sp>
      <p:sp>
        <p:nvSpPr>
          <p:cNvPr id="4" name="TextBox 3"/>
          <p:cNvSpPr txBox="1"/>
          <p:nvPr userDrawn="1"/>
        </p:nvSpPr>
        <p:spPr>
          <a:xfrm>
            <a:off x="4421875" y="62997"/>
            <a:ext cx="3965264" cy="415498"/>
          </a:xfrm>
          <a:prstGeom prst="rect">
            <a:avLst/>
          </a:prstGeom>
          <a:noFill/>
        </p:spPr>
        <p:txBody>
          <a:bodyPr wrap="square" rtlCol="0">
            <a:spAutoFit/>
          </a:bodyPr>
          <a:lstStyle/>
          <a:p>
            <a:pPr algn="r">
              <a:buNone/>
            </a:pPr>
            <a:r>
              <a:rPr lang="en-US" sz="2100" b="1" i="1" dirty="0">
                <a:solidFill>
                  <a:schemeClr val="accent2">
                    <a:lumMod val="75000"/>
                  </a:schemeClr>
                </a:solidFill>
                <a:latin typeface="+mj-lt"/>
              </a:rPr>
              <a:t>Former Wurtsmith AFB RAB </a:t>
            </a:r>
          </a:p>
        </p:txBody>
      </p:sp>
      <p:sp>
        <p:nvSpPr>
          <p:cNvPr id="7" name="Text Placeholder 6"/>
          <p:cNvSpPr>
            <a:spLocks noGrp="1"/>
          </p:cNvSpPr>
          <p:nvPr>
            <p:ph type="body" sz="quarter" idx="17" hasCustomPrompt="1"/>
          </p:nvPr>
        </p:nvSpPr>
        <p:spPr>
          <a:xfrm>
            <a:off x="4673153" y="585669"/>
            <a:ext cx="3713559" cy="398462"/>
          </a:xfrm>
        </p:spPr>
        <p:txBody>
          <a:bodyPr/>
          <a:lstStyle>
            <a:lvl1pPr marL="0" indent="0" algn="r">
              <a:buNone/>
              <a:defRPr i="1" baseline="0">
                <a:solidFill>
                  <a:schemeClr val="accent2">
                    <a:lumMod val="75000"/>
                  </a:schemeClr>
                </a:solidFill>
                <a:latin typeface="+mj-lt"/>
              </a:defRPr>
            </a:lvl1pPr>
          </a:lstStyle>
          <a:p>
            <a:pPr lvl="0"/>
            <a:r>
              <a:rPr lang="en-US" dirty="0"/>
              <a:t>Slide Title Goes Here</a:t>
            </a:r>
          </a:p>
        </p:txBody>
      </p:sp>
    </p:spTree>
    <p:extLst>
      <p:ext uri="{BB962C8B-B14F-4D97-AF65-F5344CB8AC3E}">
        <p14:creationId xmlns:p14="http://schemas.microsoft.com/office/powerpoint/2010/main" val="3191386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13" name="Rectangle 3"/>
          <p:cNvSpPr>
            <a:spLocks noGrp="1" noChangeArrowheads="1"/>
          </p:cNvSpPr>
          <p:nvPr>
            <p:ph idx="1"/>
          </p:nvPr>
        </p:nvSpPr>
        <p:spPr bwMode="auto">
          <a:xfrm>
            <a:off x="114300" y="1188720"/>
            <a:ext cx="8915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4" name="Title 3"/>
          <p:cNvSpPr>
            <a:spLocks noGrp="1"/>
          </p:cNvSpPr>
          <p:nvPr>
            <p:ph type="title"/>
          </p:nvPr>
        </p:nvSpPr>
        <p:spPr/>
        <p:txBody>
          <a:bodyPr/>
          <a:lstStyle>
            <a:lvl1pPr>
              <a:defRPr i="1">
                <a:solidFill>
                  <a:srgbClr val="1A1596"/>
                </a:solidFill>
              </a:defRPr>
            </a:lvl1pPr>
          </a:lstStyle>
          <a:p>
            <a:r>
              <a:rPr lang="en-US"/>
              <a:t>Click to edit Master title style</a:t>
            </a:r>
          </a:p>
        </p:txBody>
      </p:sp>
      <p:sp>
        <p:nvSpPr>
          <p:cNvPr id="8" name="Text Placeholder 4"/>
          <p:cNvSpPr>
            <a:spLocks noGrp="1"/>
          </p:cNvSpPr>
          <p:nvPr>
            <p:ph type="body" sz="quarter" idx="16" hasCustomPrompt="1"/>
          </p:nvPr>
        </p:nvSpPr>
        <p:spPr>
          <a:xfrm>
            <a:off x="7172325" y="6438901"/>
            <a:ext cx="1971675" cy="200025"/>
          </a:xfrm>
        </p:spPr>
        <p:txBody>
          <a:bodyPr anchor="ctr" anchorCtr="0"/>
          <a:lstStyle>
            <a:lvl1pPr marL="0" indent="0" algn="r">
              <a:buNone/>
              <a:defRPr sz="750" b="0" baseline="0">
                <a:solidFill>
                  <a:schemeClr val="bg1">
                    <a:lumMod val="65000"/>
                  </a:schemeClr>
                </a:solidFill>
                <a:latin typeface="+mn-lt"/>
              </a:defRPr>
            </a:lvl1pPr>
            <a:lvl2pPr marL="304800" indent="0">
              <a:buNone/>
              <a:defRPr sz="750" b="0">
                <a:solidFill>
                  <a:schemeClr val="bg1">
                    <a:lumMod val="65000"/>
                  </a:schemeClr>
                </a:solidFill>
                <a:latin typeface="+mn-lt"/>
              </a:defRPr>
            </a:lvl2pPr>
            <a:lvl3pPr marL="602456" indent="0">
              <a:buNone/>
              <a:defRPr sz="750" b="0">
                <a:solidFill>
                  <a:schemeClr val="bg1">
                    <a:lumMod val="65000"/>
                  </a:schemeClr>
                </a:solidFill>
                <a:latin typeface="+mn-lt"/>
              </a:defRPr>
            </a:lvl3pPr>
            <a:lvl4pPr marL="1028700" indent="0">
              <a:buNone/>
              <a:defRPr sz="750" b="0">
                <a:solidFill>
                  <a:schemeClr val="bg1">
                    <a:lumMod val="65000"/>
                  </a:schemeClr>
                </a:solidFill>
                <a:latin typeface="+mn-lt"/>
              </a:defRPr>
            </a:lvl4pPr>
            <a:lvl5pPr marL="1371600" indent="0">
              <a:buNone/>
              <a:defRPr sz="750"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92118"/>
            <a:ext cx="694058" cy="91372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spTree>
    <p:extLst>
      <p:ext uri="{BB962C8B-B14F-4D97-AF65-F5344CB8AC3E}">
        <p14:creationId xmlns:p14="http://schemas.microsoft.com/office/powerpoint/2010/main" val="4129038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Side Cap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4797" y="1188719"/>
            <a:ext cx="5763356" cy="5120640"/>
          </a:xfrm>
        </p:spPr>
        <p:txBody>
          <a:bodyPr/>
          <a:lst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sz="2400"/>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sz="2100"/>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800"/>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500"/>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sz="1500"/>
            </a:lvl5pPr>
            <a:lvl6pPr>
              <a:defRPr sz="1500"/>
            </a:lvl6pPr>
            <a:lvl7pPr>
              <a:defRPr sz="1500"/>
            </a:lvl7pPr>
            <a:lvl8pPr>
              <a:defRPr sz="1500"/>
            </a:lvl8pPr>
            <a:lvl9pPr>
              <a:defRPr sz="1500"/>
            </a:lvl9p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4" name="Text Placeholder 3"/>
          <p:cNvSpPr>
            <a:spLocks noGrp="1"/>
          </p:cNvSpPr>
          <p:nvPr>
            <p:ph type="body" sz="half" idx="2"/>
          </p:nvPr>
        </p:nvSpPr>
        <p:spPr>
          <a:xfrm>
            <a:off x="116586" y="2180492"/>
            <a:ext cx="3008313" cy="41148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6" name="Title 5"/>
          <p:cNvSpPr>
            <a:spLocks noGrp="1"/>
          </p:cNvSpPr>
          <p:nvPr>
            <p:ph type="title"/>
          </p:nvPr>
        </p:nvSpPr>
        <p:spPr/>
        <p:txBody>
          <a:bodyPr/>
          <a:lstStyle>
            <a:lvl1pPr>
              <a:defRPr i="1">
                <a:solidFill>
                  <a:srgbClr val="1A1596"/>
                </a:solidFill>
              </a:defRPr>
            </a:lvl1pPr>
          </a:lstStyle>
          <a:p>
            <a:r>
              <a:rPr lang="en-US"/>
              <a:t>Click to edit Master title style</a:t>
            </a:r>
          </a:p>
        </p:txBody>
      </p:sp>
      <p:sp>
        <p:nvSpPr>
          <p:cNvPr id="7" name="Text Placeholder 3"/>
          <p:cNvSpPr>
            <a:spLocks noGrp="1"/>
          </p:cNvSpPr>
          <p:nvPr>
            <p:ph type="body" sz="half" idx="11"/>
          </p:nvPr>
        </p:nvSpPr>
        <p:spPr>
          <a:xfrm>
            <a:off x="116586" y="1188720"/>
            <a:ext cx="3008313" cy="914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0" name="Text Placeholder 4"/>
          <p:cNvSpPr>
            <a:spLocks noGrp="1"/>
          </p:cNvSpPr>
          <p:nvPr>
            <p:ph type="body" sz="quarter" idx="16" hasCustomPrompt="1"/>
          </p:nvPr>
        </p:nvSpPr>
        <p:spPr>
          <a:xfrm>
            <a:off x="7172325" y="6438901"/>
            <a:ext cx="1971675" cy="200025"/>
          </a:xfrm>
        </p:spPr>
        <p:txBody>
          <a:bodyPr anchor="ctr" anchorCtr="0"/>
          <a:lstStyle>
            <a:lvl1pPr marL="0" indent="0" algn="r">
              <a:buNone/>
              <a:defRPr sz="750" b="0" baseline="0">
                <a:solidFill>
                  <a:schemeClr val="bg1">
                    <a:lumMod val="65000"/>
                  </a:schemeClr>
                </a:solidFill>
                <a:latin typeface="+mn-lt"/>
              </a:defRPr>
            </a:lvl1pPr>
            <a:lvl2pPr marL="304800" indent="0">
              <a:buNone/>
              <a:defRPr sz="750" b="0">
                <a:solidFill>
                  <a:schemeClr val="bg1">
                    <a:lumMod val="65000"/>
                  </a:schemeClr>
                </a:solidFill>
                <a:latin typeface="+mn-lt"/>
              </a:defRPr>
            </a:lvl2pPr>
            <a:lvl3pPr marL="602456" indent="0">
              <a:buNone/>
              <a:defRPr sz="750" b="0">
                <a:solidFill>
                  <a:schemeClr val="bg1">
                    <a:lumMod val="65000"/>
                  </a:schemeClr>
                </a:solidFill>
                <a:latin typeface="+mn-lt"/>
              </a:defRPr>
            </a:lvl3pPr>
            <a:lvl4pPr marL="1028700" indent="0">
              <a:buNone/>
              <a:defRPr sz="750" b="0">
                <a:solidFill>
                  <a:schemeClr val="bg1">
                    <a:lumMod val="65000"/>
                  </a:schemeClr>
                </a:solidFill>
                <a:latin typeface="+mn-lt"/>
              </a:defRPr>
            </a:lvl4pPr>
            <a:lvl5pPr marL="1371600" indent="0">
              <a:buNone/>
              <a:defRPr sz="750"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92118"/>
            <a:ext cx="694058" cy="91372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spTree>
    <p:extLst>
      <p:ext uri="{BB962C8B-B14F-4D97-AF65-F5344CB8AC3E}">
        <p14:creationId xmlns:p14="http://schemas.microsoft.com/office/powerpoint/2010/main" val="4082127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14300" y="1188720"/>
            <a:ext cx="8915400" cy="37664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14300" y="5737650"/>
            <a:ext cx="8915400" cy="54123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6" name="Title 5"/>
          <p:cNvSpPr>
            <a:spLocks noGrp="1"/>
          </p:cNvSpPr>
          <p:nvPr>
            <p:ph type="title"/>
          </p:nvPr>
        </p:nvSpPr>
        <p:spPr/>
        <p:txBody>
          <a:bodyPr/>
          <a:lstStyle>
            <a:lvl1pPr>
              <a:defRPr i="1">
                <a:solidFill>
                  <a:srgbClr val="1A1596"/>
                </a:solidFill>
              </a:defRPr>
            </a:lvl1pPr>
          </a:lstStyle>
          <a:p>
            <a:r>
              <a:rPr lang="en-US"/>
              <a:t>Click to edit Master title style</a:t>
            </a:r>
          </a:p>
        </p:txBody>
      </p:sp>
      <p:sp>
        <p:nvSpPr>
          <p:cNvPr id="8" name="Text Placeholder 3"/>
          <p:cNvSpPr>
            <a:spLocks noGrp="1"/>
          </p:cNvSpPr>
          <p:nvPr>
            <p:ph type="body" sz="half" idx="11"/>
          </p:nvPr>
        </p:nvSpPr>
        <p:spPr>
          <a:xfrm>
            <a:off x="114300" y="5023545"/>
            <a:ext cx="8915400" cy="66185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4"/>
          <p:cNvSpPr>
            <a:spLocks noGrp="1"/>
          </p:cNvSpPr>
          <p:nvPr>
            <p:ph type="body" sz="quarter" idx="16" hasCustomPrompt="1"/>
          </p:nvPr>
        </p:nvSpPr>
        <p:spPr>
          <a:xfrm>
            <a:off x="7172325" y="6438901"/>
            <a:ext cx="1971675" cy="200025"/>
          </a:xfrm>
        </p:spPr>
        <p:txBody>
          <a:bodyPr anchor="ctr" anchorCtr="0"/>
          <a:lstStyle>
            <a:lvl1pPr marL="0" indent="0" algn="r">
              <a:buNone/>
              <a:defRPr sz="750" b="0" baseline="0">
                <a:solidFill>
                  <a:schemeClr val="bg1">
                    <a:lumMod val="65000"/>
                  </a:schemeClr>
                </a:solidFill>
                <a:latin typeface="+mn-lt"/>
              </a:defRPr>
            </a:lvl1pPr>
            <a:lvl2pPr marL="304800" indent="0">
              <a:buNone/>
              <a:defRPr sz="750" b="0">
                <a:solidFill>
                  <a:schemeClr val="bg1">
                    <a:lumMod val="65000"/>
                  </a:schemeClr>
                </a:solidFill>
                <a:latin typeface="+mn-lt"/>
              </a:defRPr>
            </a:lvl2pPr>
            <a:lvl3pPr marL="602456" indent="0">
              <a:buNone/>
              <a:defRPr sz="750" b="0">
                <a:solidFill>
                  <a:schemeClr val="bg1">
                    <a:lumMod val="65000"/>
                  </a:schemeClr>
                </a:solidFill>
                <a:latin typeface="+mn-lt"/>
              </a:defRPr>
            </a:lvl3pPr>
            <a:lvl4pPr marL="1028700" indent="0">
              <a:buNone/>
              <a:defRPr sz="750" b="0">
                <a:solidFill>
                  <a:schemeClr val="bg1">
                    <a:lumMod val="65000"/>
                  </a:schemeClr>
                </a:solidFill>
                <a:latin typeface="+mn-lt"/>
              </a:defRPr>
            </a:lvl4pPr>
            <a:lvl5pPr marL="1371600" indent="0">
              <a:buNone/>
              <a:defRPr sz="750"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92118"/>
            <a:ext cx="694058" cy="91372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spTree>
    <p:extLst>
      <p:ext uri="{BB962C8B-B14F-4D97-AF65-F5344CB8AC3E}">
        <p14:creationId xmlns:p14="http://schemas.microsoft.com/office/powerpoint/2010/main" val="3585860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rgbClr val="1A1596"/>
                </a:solidFill>
              </a:defRPr>
            </a:lvl1pPr>
          </a:lstStyle>
          <a:p>
            <a:r>
              <a:rPr lang="en-US"/>
              <a:t>Click to edit Master title style</a:t>
            </a:r>
          </a:p>
        </p:txBody>
      </p:sp>
      <p:sp>
        <p:nvSpPr>
          <p:cNvPr id="4" name="Rectangle 3"/>
          <p:cNvSpPr/>
          <p:nvPr userDrawn="1"/>
        </p:nvSpPr>
        <p:spPr bwMode="auto">
          <a:xfrm>
            <a:off x="0" y="6137190"/>
            <a:ext cx="9144000" cy="720811"/>
          </a:xfrm>
          <a:prstGeom prst="rect">
            <a:avLst/>
          </a:prstGeom>
          <a:solidFill>
            <a:schemeClr val="accent2">
              <a:lumMod val="75000"/>
            </a:schemeClr>
          </a:solidFill>
          <a:ln w="9525"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20000"/>
              </a:spcBef>
              <a:spcAft>
                <a:spcPct val="0"/>
              </a:spcAft>
              <a:buClrTx/>
              <a:buSzTx/>
              <a:buNone/>
              <a:tabLst/>
            </a:pPr>
            <a:endParaRPr kumimoji="0" lang="en-US" sz="1800" b="1" i="0" u="none" strike="noStrike" cap="none" normalizeH="0" baseline="0" dirty="0">
              <a:ln>
                <a:noFill/>
              </a:ln>
              <a:solidFill>
                <a:srgbClr val="FFC00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pPr>
              <a:defRPr/>
            </a:pPr>
            <a:fld id="{113D640D-72E6-4829-A7D4-A1A47D4DF32E}" type="slidenum">
              <a:rPr lang="en-US" smtClean="0"/>
              <a:pPr>
                <a:defRPr/>
              </a:pPr>
              <a:t>‹#›</a:t>
            </a:fld>
            <a:endParaRPr lang="en-US" dirty="0"/>
          </a:p>
        </p:txBody>
      </p:sp>
      <p:sp>
        <p:nvSpPr>
          <p:cNvPr id="8" name="Rectangle 3"/>
          <p:cNvSpPr>
            <a:spLocks noGrp="1" noChangeArrowheads="1"/>
          </p:cNvSpPr>
          <p:nvPr>
            <p:ph idx="1"/>
          </p:nvPr>
        </p:nvSpPr>
        <p:spPr bwMode="auto">
          <a:xfrm>
            <a:off x="114300" y="1188721"/>
            <a:ext cx="8915400" cy="48596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0" name="Text Placeholder 9"/>
          <p:cNvSpPr>
            <a:spLocks noGrp="1"/>
          </p:cNvSpPr>
          <p:nvPr>
            <p:ph type="body" sz="quarter" idx="11" hasCustomPrompt="1"/>
          </p:nvPr>
        </p:nvSpPr>
        <p:spPr>
          <a:xfrm>
            <a:off x="0" y="6124576"/>
            <a:ext cx="9144000" cy="733425"/>
          </a:xfrm>
        </p:spPr>
        <p:txBody>
          <a:bodyPr anchor="ctr" anchorCtr="1"/>
          <a:lstStyle>
            <a:lvl1pPr marL="0" marR="0" indent="0" algn="ctr" defTabSz="685800" rtl="0" eaLnBrk="1" fontAlgn="base" latinLnBrk="0" hangingPunct="1">
              <a:lnSpc>
                <a:spcPct val="100000"/>
              </a:lnSpc>
              <a:spcBef>
                <a:spcPct val="20000"/>
              </a:spcBef>
              <a:spcAft>
                <a:spcPct val="0"/>
              </a:spcAft>
              <a:buClrTx/>
              <a:buSzTx/>
              <a:buNone/>
              <a:tabLst/>
              <a:defRPr>
                <a:solidFill>
                  <a:srgbClr val="FFC000"/>
                </a:solidFill>
              </a:defRPr>
            </a:lvl1pPr>
          </a:lstStyle>
          <a:p>
            <a:pPr marL="0" marR="0" indent="0" algn="ctr" defTabSz="914400" rtl="0" eaLnBrk="1" fontAlgn="base" latinLnBrk="0" hangingPunct="1">
              <a:lnSpc>
                <a:spcPct val="100000"/>
              </a:lnSpc>
              <a:spcBef>
                <a:spcPct val="20000"/>
              </a:spcBef>
              <a:spcAft>
                <a:spcPct val="0"/>
              </a:spcAft>
              <a:buClrTx/>
              <a:buSzTx/>
              <a:buNone/>
              <a:tabLst/>
            </a:pPr>
            <a:r>
              <a:rPr lang="en-US" b="1" dirty="0">
                <a:solidFill>
                  <a:srgbClr val="FFC000"/>
                </a:solidFill>
                <a:effectLst>
                  <a:outerShdw blurRad="38100" dist="38100" dir="2700000" algn="tl">
                    <a:srgbClr val="000000">
                      <a:alpha val="43137"/>
                    </a:srgbClr>
                  </a:outerShdw>
                </a:effectLst>
              </a:rPr>
              <a:t>28 POINT ARIEL BOLD FONT ORANGE, SHADOWED, LETTERING</a:t>
            </a:r>
            <a:endParaRPr kumimoji="0" lang="en-US" sz="2100" b="1" i="0" u="none" strike="noStrike" cap="none" normalizeH="0" baseline="0" dirty="0">
              <a:ln>
                <a:noFill/>
              </a:ln>
              <a:solidFill>
                <a:srgbClr val="FFC000"/>
              </a:solidFill>
              <a:effectLst>
                <a:outerShdw blurRad="38100" dist="38100" dir="2700000" algn="tl">
                  <a:srgbClr val="000000">
                    <a:alpha val="43137"/>
                  </a:srgbClr>
                </a:outerShdw>
              </a:effectLst>
            </a:endParaRPr>
          </a:p>
        </p:txBody>
      </p:sp>
      <p:sp>
        <p:nvSpPr>
          <p:cNvPr id="12" name="TextBox 11"/>
          <p:cNvSpPr txBox="1"/>
          <p:nvPr userDrawn="1"/>
        </p:nvSpPr>
        <p:spPr>
          <a:xfrm>
            <a:off x="1" y="6488668"/>
            <a:ext cx="1014413" cy="369332"/>
          </a:xfrm>
          <a:prstGeom prst="rect">
            <a:avLst/>
          </a:prstGeom>
          <a:noFill/>
        </p:spPr>
        <p:txBody>
          <a:bodyPr wrap="square" rtlCol="0" anchor="b">
            <a:spAutoFit/>
          </a:bodyPr>
          <a:lstStyle/>
          <a:p>
            <a:pPr algn="l" fontAlgn="auto">
              <a:spcBef>
                <a:spcPts val="0"/>
              </a:spcBef>
              <a:spcAft>
                <a:spcPts val="0"/>
              </a:spcAft>
              <a:buNone/>
            </a:pPr>
            <a:r>
              <a:rPr lang="en-US" sz="900" b="1" dirty="0">
                <a:solidFill>
                  <a:srgbClr val="00B050"/>
                </a:solidFill>
                <a:latin typeface="Arial"/>
              </a:rPr>
              <a:t>UNCLASSIFIED</a:t>
            </a:r>
          </a:p>
        </p:txBody>
      </p:sp>
      <p:sp>
        <p:nvSpPr>
          <p:cNvPr id="14" name="Text Placeholder 4"/>
          <p:cNvSpPr>
            <a:spLocks noGrp="1"/>
          </p:cNvSpPr>
          <p:nvPr>
            <p:ph type="body" sz="quarter" idx="16" hasCustomPrompt="1"/>
          </p:nvPr>
        </p:nvSpPr>
        <p:spPr>
          <a:xfrm>
            <a:off x="7172325" y="6124576"/>
            <a:ext cx="1971675" cy="200025"/>
          </a:xfrm>
        </p:spPr>
        <p:txBody>
          <a:bodyPr anchor="ctr" anchorCtr="0"/>
          <a:lstStyle>
            <a:lvl1pPr marL="0" indent="0" algn="r">
              <a:buNone/>
              <a:defRPr sz="750" b="0" baseline="0">
                <a:solidFill>
                  <a:schemeClr val="bg1"/>
                </a:solidFill>
                <a:latin typeface="+mn-lt"/>
              </a:defRPr>
            </a:lvl1pPr>
            <a:lvl2pPr marL="304800" indent="0">
              <a:buNone/>
              <a:defRPr sz="750" b="0">
                <a:solidFill>
                  <a:schemeClr val="bg1">
                    <a:lumMod val="65000"/>
                  </a:schemeClr>
                </a:solidFill>
                <a:latin typeface="+mn-lt"/>
              </a:defRPr>
            </a:lvl2pPr>
            <a:lvl3pPr marL="602456" indent="0">
              <a:buNone/>
              <a:defRPr sz="750" b="0">
                <a:solidFill>
                  <a:schemeClr val="bg1">
                    <a:lumMod val="65000"/>
                  </a:schemeClr>
                </a:solidFill>
                <a:latin typeface="+mn-lt"/>
              </a:defRPr>
            </a:lvl3pPr>
            <a:lvl4pPr marL="1028700" indent="0">
              <a:buNone/>
              <a:defRPr sz="750" b="0">
                <a:solidFill>
                  <a:schemeClr val="bg1">
                    <a:lumMod val="65000"/>
                  </a:schemeClr>
                </a:solidFill>
                <a:latin typeface="+mn-lt"/>
              </a:defRPr>
            </a:lvl4pPr>
            <a:lvl5pPr marL="1371600" indent="0">
              <a:buNone/>
              <a:defRPr sz="750"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92118"/>
            <a:ext cx="694058" cy="91372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spTree>
    <p:extLst>
      <p:ext uri="{BB962C8B-B14F-4D97-AF65-F5344CB8AC3E}">
        <p14:creationId xmlns:p14="http://schemas.microsoft.com/office/powerpoint/2010/main" val="2350968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riefing END">
    <p:bg>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1872071" y="958816"/>
            <a:ext cx="5539956" cy="5034502"/>
            <a:chOff x="2496095" y="958816"/>
            <a:chExt cx="7386608" cy="5034502"/>
          </a:xfrm>
        </p:grpSpPr>
        <p:sp>
          <p:nvSpPr>
            <p:cNvPr id="6" name="bk object 22"/>
            <p:cNvSpPr/>
            <p:nvPr userDrawn="1"/>
          </p:nvSpPr>
          <p:spPr>
            <a:xfrm>
              <a:off x="2698787" y="1922747"/>
              <a:ext cx="967740" cy="967739"/>
            </a:xfrm>
            <a:prstGeom prst="rect">
              <a:avLst/>
            </a:prstGeom>
            <a:blipFill>
              <a:blip r:embed="rId2" cstate="print"/>
              <a:stretch>
                <a:fillRect/>
              </a:stretch>
            </a:blipFill>
          </p:spPr>
          <p:txBody>
            <a:bodyPr wrap="square" lIns="0" tIns="0" rIns="0" bIns="0" rtlCol="0"/>
            <a:lstStyle/>
            <a:p>
              <a:endParaRPr sz="1800"/>
            </a:p>
          </p:txBody>
        </p:sp>
        <p:sp>
          <p:nvSpPr>
            <p:cNvPr id="7" name="bk object 16"/>
            <p:cNvSpPr/>
            <p:nvPr userDrawn="1"/>
          </p:nvSpPr>
          <p:spPr>
            <a:xfrm>
              <a:off x="6670330" y="3541997"/>
              <a:ext cx="1857755" cy="1828799"/>
            </a:xfrm>
            <a:prstGeom prst="rect">
              <a:avLst/>
            </a:prstGeom>
            <a:blipFill>
              <a:blip r:embed="rId3" cstate="print"/>
              <a:stretch>
                <a:fillRect/>
              </a:stretch>
            </a:blipFill>
          </p:spPr>
          <p:txBody>
            <a:bodyPr wrap="square" lIns="0" tIns="0" rIns="0" bIns="0" rtlCol="0"/>
            <a:lstStyle/>
            <a:p>
              <a:endParaRPr sz="1800"/>
            </a:p>
          </p:txBody>
        </p:sp>
        <p:sp>
          <p:nvSpPr>
            <p:cNvPr id="8" name="bk object 17"/>
            <p:cNvSpPr/>
            <p:nvPr userDrawn="1"/>
          </p:nvSpPr>
          <p:spPr>
            <a:xfrm>
              <a:off x="6609371" y="1508982"/>
              <a:ext cx="1853183" cy="1828800"/>
            </a:xfrm>
            <a:prstGeom prst="rect">
              <a:avLst/>
            </a:prstGeom>
            <a:blipFill>
              <a:blip r:embed="rId4" cstate="print"/>
              <a:stretch>
                <a:fillRect/>
              </a:stretch>
            </a:blipFill>
          </p:spPr>
          <p:txBody>
            <a:bodyPr wrap="square" lIns="0" tIns="0" rIns="0" bIns="0" rtlCol="0"/>
            <a:lstStyle/>
            <a:p>
              <a:endParaRPr sz="1800"/>
            </a:p>
          </p:txBody>
        </p:sp>
        <p:sp>
          <p:nvSpPr>
            <p:cNvPr id="9" name="bk object 18"/>
            <p:cNvSpPr/>
            <p:nvPr userDrawn="1"/>
          </p:nvSpPr>
          <p:spPr>
            <a:xfrm>
              <a:off x="3762539" y="1504410"/>
              <a:ext cx="1844039" cy="1828800"/>
            </a:xfrm>
            <a:prstGeom prst="rect">
              <a:avLst/>
            </a:prstGeom>
            <a:blipFill>
              <a:blip r:embed="rId5" cstate="print"/>
              <a:stretch>
                <a:fillRect/>
              </a:stretch>
            </a:blipFill>
          </p:spPr>
          <p:txBody>
            <a:bodyPr wrap="square" lIns="0" tIns="0" rIns="0" bIns="0" rtlCol="0"/>
            <a:lstStyle/>
            <a:p>
              <a:endParaRPr sz="1800"/>
            </a:p>
          </p:txBody>
        </p:sp>
        <p:sp>
          <p:nvSpPr>
            <p:cNvPr id="10" name="bk object 19"/>
            <p:cNvSpPr/>
            <p:nvPr userDrawn="1"/>
          </p:nvSpPr>
          <p:spPr>
            <a:xfrm>
              <a:off x="3701579" y="3519138"/>
              <a:ext cx="1938527" cy="1828800"/>
            </a:xfrm>
            <a:prstGeom prst="rect">
              <a:avLst/>
            </a:prstGeom>
            <a:blipFill>
              <a:blip r:embed="rId6" cstate="print"/>
              <a:stretch>
                <a:fillRect/>
              </a:stretch>
            </a:blipFill>
          </p:spPr>
          <p:txBody>
            <a:bodyPr wrap="square" lIns="0" tIns="0" rIns="0" bIns="0" rtlCol="0"/>
            <a:lstStyle/>
            <a:p>
              <a:endParaRPr sz="1800"/>
            </a:p>
          </p:txBody>
        </p:sp>
        <p:sp>
          <p:nvSpPr>
            <p:cNvPr id="11" name="bk object 20"/>
            <p:cNvSpPr/>
            <p:nvPr userDrawn="1"/>
          </p:nvSpPr>
          <p:spPr>
            <a:xfrm>
              <a:off x="4602692" y="2009616"/>
              <a:ext cx="3060191" cy="3019044"/>
            </a:xfrm>
            <a:prstGeom prst="rect">
              <a:avLst/>
            </a:prstGeom>
            <a:blipFill>
              <a:blip r:embed="rId7" cstate="print"/>
              <a:stretch>
                <a:fillRect/>
              </a:stretch>
            </a:blipFill>
          </p:spPr>
          <p:txBody>
            <a:bodyPr wrap="square" lIns="0" tIns="0" rIns="0" bIns="0" rtlCol="0"/>
            <a:lstStyle/>
            <a:p>
              <a:endParaRPr sz="1800"/>
            </a:p>
          </p:txBody>
        </p:sp>
        <p:sp>
          <p:nvSpPr>
            <p:cNvPr id="12" name="bk object 21"/>
            <p:cNvSpPr/>
            <p:nvPr userDrawn="1"/>
          </p:nvSpPr>
          <p:spPr>
            <a:xfrm>
              <a:off x="3027427" y="1017653"/>
              <a:ext cx="871290" cy="850063"/>
            </a:xfrm>
            <a:prstGeom prst="rect">
              <a:avLst/>
            </a:prstGeom>
            <a:blipFill>
              <a:blip r:embed="rId8" cstate="print"/>
              <a:stretch>
                <a:fillRect/>
              </a:stretch>
            </a:blipFill>
          </p:spPr>
          <p:txBody>
            <a:bodyPr wrap="square" lIns="0" tIns="0" rIns="0" bIns="0" rtlCol="0"/>
            <a:lstStyle/>
            <a:p>
              <a:endParaRPr sz="1800"/>
            </a:p>
          </p:txBody>
        </p:sp>
        <p:sp>
          <p:nvSpPr>
            <p:cNvPr id="13" name="bk object 23"/>
            <p:cNvSpPr/>
            <p:nvPr userDrawn="1"/>
          </p:nvSpPr>
          <p:spPr>
            <a:xfrm>
              <a:off x="2496095" y="2903441"/>
              <a:ext cx="967739" cy="967739"/>
            </a:xfrm>
            <a:prstGeom prst="rect">
              <a:avLst/>
            </a:prstGeom>
            <a:blipFill>
              <a:blip r:embed="rId9" cstate="print"/>
              <a:stretch>
                <a:fillRect/>
              </a:stretch>
            </a:blipFill>
          </p:spPr>
          <p:txBody>
            <a:bodyPr wrap="square" lIns="0" tIns="0" rIns="0" bIns="0" rtlCol="0"/>
            <a:lstStyle/>
            <a:p>
              <a:endParaRPr sz="1800"/>
            </a:p>
          </p:txBody>
        </p:sp>
        <p:sp>
          <p:nvSpPr>
            <p:cNvPr id="14" name="bk object 24"/>
            <p:cNvSpPr/>
            <p:nvPr userDrawn="1"/>
          </p:nvSpPr>
          <p:spPr>
            <a:xfrm>
              <a:off x="2698787" y="3881850"/>
              <a:ext cx="967740" cy="967739"/>
            </a:xfrm>
            <a:prstGeom prst="rect">
              <a:avLst/>
            </a:prstGeom>
            <a:blipFill>
              <a:blip r:embed="rId10" cstate="print"/>
              <a:stretch>
                <a:fillRect/>
              </a:stretch>
            </a:blipFill>
          </p:spPr>
          <p:txBody>
            <a:bodyPr wrap="square" lIns="0" tIns="0" rIns="0" bIns="0" rtlCol="0"/>
            <a:lstStyle/>
            <a:p>
              <a:endParaRPr sz="1800"/>
            </a:p>
          </p:txBody>
        </p:sp>
        <p:sp>
          <p:nvSpPr>
            <p:cNvPr id="15" name="bk object 25"/>
            <p:cNvSpPr/>
            <p:nvPr userDrawn="1"/>
          </p:nvSpPr>
          <p:spPr>
            <a:xfrm>
              <a:off x="2979202" y="4828253"/>
              <a:ext cx="967740" cy="967739"/>
            </a:xfrm>
            <a:prstGeom prst="rect">
              <a:avLst/>
            </a:prstGeom>
            <a:blipFill>
              <a:blip r:embed="rId11" cstate="print"/>
              <a:stretch>
                <a:fillRect/>
              </a:stretch>
            </a:blipFill>
          </p:spPr>
          <p:txBody>
            <a:bodyPr wrap="square" lIns="0" tIns="0" rIns="0" bIns="0" rtlCol="0"/>
            <a:lstStyle/>
            <a:p>
              <a:endParaRPr sz="1800"/>
            </a:p>
          </p:txBody>
        </p:sp>
        <p:sp>
          <p:nvSpPr>
            <p:cNvPr id="16" name="bk object 26"/>
            <p:cNvSpPr/>
            <p:nvPr userDrawn="1"/>
          </p:nvSpPr>
          <p:spPr>
            <a:xfrm>
              <a:off x="8317775" y="958816"/>
              <a:ext cx="967740" cy="967739"/>
            </a:xfrm>
            <a:prstGeom prst="rect">
              <a:avLst/>
            </a:prstGeom>
            <a:blipFill>
              <a:blip r:embed="rId12" cstate="print"/>
              <a:stretch>
                <a:fillRect/>
              </a:stretch>
            </a:blipFill>
          </p:spPr>
          <p:txBody>
            <a:bodyPr wrap="square" lIns="0" tIns="0" rIns="0" bIns="0" rtlCol="0"/>
            <a:lstStyle/>
            <a:p>
              <a:endParaRPr sz="1800"/>
            </a:p>
          </p:txBody>
        </p:sp>
        <p:sp>
          <p:nvSpPr>
            <p:cNvPr id="17" name="bk object 27"/>
            <p:cNvSpPr/>
            <p:nvPr userDrawn="1"/>
          </p:nvSpPr>
          <p:spPr>
            <a:xfrm>
              <a:off x="8630195" y="1957037"/>
              <a:ext cx="967740" cy="967739"/>
            </a:xfrm>
            <a:prstGeom prst="rect">
              <a:avLst/>
            </a:prstGeom>
            <a:blipFill>
              <a:blip r:embed="rId13" cstate="print"/>
              <a:stretch>
                <a:fillRect/>
              </a:stretch>
            </a:blipFill>
          </p:spPr>
          <p:txBody>
            <a:bodyPr wrap="square" lIns="0" tIns="0" rIns="0" bIns="0" rtlCol="0"/>
            <a:lstStyle/>
            <a:p>
              <a:endParaRPr sz="1800"/>
            </a:p>
          </p:txBody>
        </p:sp>
        <p:sp>
          <p:nvSpPr>
            <p:cNvPr id="18" name="bk object 28"/>
            <p:cNvSpPr/>
            <p:nvPr userDrawn="1"/>
          </p:nvSpPr>
          <p:spPr>
            <a:xfrm>
              <a:off x="8908869" y="2929238"/>
              <a:ext cx="973834" cy="946081"/>
            </a:xfrm>
            <a:prstGeom prst="rect">
              <a:avLst/>
            </a:prstGeom>
            <a:blipFill>
              <a:blip r:embed="rId14" cstate="print"/>
              <a:stretch>
                <a:fillRect/>
              </a:stretch>
            </a:blipFill>
          </p:spPr>
          <p:txBody>
            <a:bodyPr wrap="square" lIns="0" tIns="0" rIns="0" bIns="0" rtlCol="0"/>
            <a:lstStyle/>
            <a:p>
              <a:endParaRPr sz="1800"/>
            </a:p>
          </p:txBody>
        </p:sp>
        <p:sp>
          <p:nvSpPr>
            <p:cNvPr id="19" name="bk object 29"/>
            <p:cNvSpPr/>
            <p:nvPr userDrawn="1"/>
          </p:nvSpPr>
          <p:spPr>
            <a:xfrm>
              <a:off x="8630195" y="3881850"/>
              <a:ext cx="967740" cy="967739"/>
            </a:xfrm>
            <a:prstGeom prst="rect">
              <a:avLst/>
            </a:prstGeom>
            <a:blipFill>
              <a:blip r:embed="rId15" cstate="print"/>
              <a:stretch>
                <a:fillRect/>
              </a:stretch>
            </a:blipFill>
          </p:spPr>
          <p:txBody>
            <a:bodyPr wrap="square" lIns="0" tIns="0" rIns="0" bIns="0" rtlCol="0"/>
            <a:lstStyle/>
            <a:p>
              <a:endParaRPr sz="1800"/>
            </a:p>
          </p:txBody>
        </p:sp>
        <p:sp>
          <p:nvSpPr>
            <p:cNvPr id="20" name="bk object 30"/>
            <p:cNvSpPr/>
            <p:nvPr userDrawn="1"/>
          </p:nvSpPr>
          <p:spPr>
            <a:xfrm>
              <a:off x="8317775" y="4828253"/>
              <a:ext cx="967740" cy="967739"/>
            </a:xfrm>
            <a:prstGeom prst="rect">
              <a:avLst/>
            </a:prstGeom>
            <a:blipFill>
              <a:blip r:embed="rId16" cstate="print"/>
              <a:stretch>
                <a:fillRect/>
              </a:stretch>
            </a:blipFill>
          </p:spPr>
          <p:txBody>
            <a:bodyPr wrap="square" lIns="0" tIns="0" rIns="0" bIns="0" rtlCol="0"/>
            <a:lstStyle/>
            <a:p>
              <a:endParaRPr sz="1800"/>
            </a:p>
          </p:txBody>
        </p:sp>
        <p:sp>
          <p:nvSpPr>
            <p:cNvPr id="21" name="Rectangle 20"/>
            <p:cNvSpPr/>
            <p:nvPr userDrawn="1"/>
          </p:nvSpPr>
          <p:spPr>
            <a:xfrm>
              <a:off x="4180755" y="5670153"/>
              <a:ext cx="3903205" cy="323165"/>
            </a:xfrm>
            <a:prstGeom prst="rect">
              <a:avLst/>
            </a:prstGeom>
          </p:spPr>
          <p:txBody>
            <a:bodyPr wrap="none">
              <a:spAutoFit/>
            </a:bodyPr>
            <a:lstStyle/>
            <a:p>
              <a:pPr marL="0" marR="0" lvl="0" indent="0" algn="ctr" rtl="0">
                <a:spcBef>
                  <a:spcPts val="0"/>
                </a:spcBef>
                <a:spcAft>
                  <a:spcPts val="0"/>
                </a:spcAft>
                <a:buClr>
                  <a:schemeClr val="dk1"/>
                </a:buClr>
                <a:buSzPts val="1600"/>
                <a:buFont typeface="Tahoma"/>
                <a:buNone/>
              </a:pPr>
              <a:r>
                <a:rPr lang="en-US" sz="1500" b="1" i="1" u="none" strike="noStrike" cap="none" dirty="0">
                  <a:solidFill>
                    <a:schemeClr val="dk1"/>
                  </a:solidFill>
                  <a:latin typeface="Tahoma"/>
                  <a:ea typeface="Tahoma"/>
                  <a:cs typeface="Tahoma"/>
                  <a:sym typeface="Tahoma"/>
                </a:rPr>
                <a:t>Your Success</a:t>
              </a:r>
              <a:r>
                <a:rPr lang="en-US" sz="1500" b="1" i="1" u="none" strike="noStrike" cap="none" baseline="0" dirty="0">
                  <a:solidFill>
                    <a:schemeClr val="dk1"/>
                  </a:solidFill>
                  <a:latin typeface="Tahoma"/>
                  <a:ea typeface="Tahoma"/>
                  <a:cs typeface="Tahoma"/>
                  <a:sym typeface="Tahoma"/>
                </a:rPr>
                <a:t> is Our Mission!</a:t>
              </a:r>
              <a:endParaRPr lang="en-US" sz="1500" b="1" i="1" u="none" strike="noStrike" cap="none" dirty="0">
                <a:solidFill>
                  <a:schemeClr val="dk1"/>
                </a:solidFill>
                <a:latin typeface="Tahoma"/>
                <a:ea typeface="Tahoma"/>
                <a:cs typeface="Tahoma"/>
                <a:sym typeface="Tahoma"/>
              </a:endParaRPr>
            </a:p>
          </p:txBody>
        </p:sp>
      </p:grpSp>
    </p:spTree>
    <p:extLst>
      <p:ext uri="{BB962C8B-B14F-4D97-AF65-F5344CB8AC3E}">
        <p14:creationId xmlns:p14="http://schemas.microsoft.com/office/powerpoint/2010/main" val="413646309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51394" y="90763"/>
            <a:ext cx="5603631" cy="914400"/>
          </a:xfrm>
        </p:spPr>
        <p:txBody>
          <a:bodyPr/>
          <a:lstStyle/>
          <a:p>
            <a:r>
              <a:rPr lang="en-US" dirty="0"/>
              <a:t>Click to edit Master title style</a:t>
            </a:r>
          </a:p>
        </p:txBody>
      </p:sp>
      <p:sp>
        <p:nvSpPr>
          <p:cNvPr id="3" name="Content Placeholder 2"/>
          <p:cNvSpPr>
            <a:spLocks noGrp="1"/>
          </p:cNvSpPr>
          <p:nvPr>
            <p:ph idx="1"/>
          </p:nvPr>
        </p:nvSpPr>
        <p:spPr/>
        <p:txBody>
          <a:bodyPr/>
          <a:lstStyle>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17" y="90764"/>
            <a:ext cx="694058" cy="91372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spTree>
    <p:extLst>
      <p:ext uri="{BB962C8B-B14F-4D97-AF65-F5344CB8AC3E}">
        <p14:creationId xmlns:p14="http://schemas.microsoft.com/office/powerpoint/2010/main" val="550584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tandard slide">
    <p:spTree>
      <p:nvGrpSpPr>
        <p:cNvPr id="1" name=""/>
        <p:cNvGrpSpPr/>
        <p:nvPr/>
      </p:nvGrpSpPr>
      <p:grpSpPr>
        <a:xfrm>
          <a:off x="0" y="0"/>
          <a:ext cx="0" cy="0"/>
          <a:chOff x="0" y="0"/>
          <a:chExt cx="0" cy="0"/>
        </a:xfrm>
      </p:grpSpPr>
      <p:sp>
        <p:nvSpPr>
          <p:cNvPr id="13" name="Rectangle 3"/>
          <p:cNvSpPr>
            <a:spLocks noGrp="1" noChangeArrowheads="1"/>
          </p:cNvSpPr>
          <p:nvPr>
            <p:ph idx="1"/>
          </p:nvPr>
        </p:nvSpPr>
        <p:spPr bwMode="auto">
          <a:xfrm>
            <a:off x="114300" y="1188720"/>
            <a:ext cx="8915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4" name="Title 3"/>
          <p:cNvSpPr>
            <a:spLocks noGrp="1"/>
          </p:cNvSpPr>
          <p:nvPr>
            <p:ph type="title"/>
          </p:nvPr>
        </p:nvSpPr>
        <p:spPr/>
        <p:txBody>
          <a:bodyPr/>
          <a:lstStyle>
            <a:lvl1pPr>
              <a:defRPr i="1">
                <a:solidFill>
                  <a:srgbClr val="1A1596"/>
                </a:solidFill>
              </a:defRPr>
            </a:lvl1pPr>
          </a:lstStyle>
          <a:p>
            <a:r>
              <a:rPr lang="en-US"/>
              <a:t>Click to edit Master title style</a:t>
            </a:r>
          </a:p>
        </p:txBody>
      </p:sp>
      <p:sp>
        <p:nvSpPr>
          <p:cNvPr id="8" name="Text Placeholder 4"/>
          <p:cNvSpPr>
            <a:spLocks noGrp="1"/>
          </p:cNvSpPr>
          <p:nvPr>
            <p:ph type="body" sz="quarter" idx="16" hasCustomPrompt="1"/>
          </p:nvPr>
        </p:nvSpPr>
        <p:spPr>
          <a:xfrm>
            <a:off x="7172325" y="6438901"/>
            <a:ext cx="1971675" cy="200025"/>
          </a:xfrm>
        </p:spPr>
        <p:txBody>
          <a:bodyPr anchor="ctr" anchorCtr="0"/>
          <a:lstStyle>
            <a:lvl1pPr marL="0" indent="0" algn="r">
              <a:buNone/>
              <a:defRPr sz="750" b="0" baseline="0">
                <a:solidFill>
                  <a:schemeClr val="bg1">
                    <a:lumMod val="65000"/>
                  </a:schemeClr>
                </a:solidFill>
                <a:latin typeface="+mn-lt"/>
              </a:defRPr>
            </a:lvl1pPr>
            <a:lvl2pPr marL="304800" indent="0">
              <a:buNone/>
              <a:defRPr sz="750" b="0">
                <a:solidFill>
                  <a:schemeClr val="bg1">
                    <a:lumMod val="65000"/>
                  </a:schemeClr>
                </a:solidFill>
                <a:latin typeface="+mn-lt"/>
              </a:defRPr>
            </a:lvl2pPr>
            <a:lvl3pPr marL="602456" indent="0">
              <a:buNone/>
              <a:defRPr sz="750" b="0">
                <a:solidFill>
                  <a:schemeClr val="bg1">
                    <a:lumMod val="65000"/>
                  </a:schemeClr>
                </a:solidFill>
                <a:latin typeface="+mn-lt"/>
              </a:defRPr>
            </a:lvl3pPr>
            <a:lvl4pPr marL="1028700" indent="0">
              <a:buNone/>
              <a:defRPr sz="750" b="0">
                <a:solidFill>
                  <a:schemeClr val="bg1">
                    <a:lumMod val="65000"/>
                  </a:schemeClr>
                </a:solidFill>
                <a:latin typeface="+mn-lt"/>
              </a:defRPr>
            </a:lvl4pPr>
            <a:lvl5pPr marL="1371600" indent="0">
              <a:buNone/>
              <a:defRPr sz="750"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7139" y="91441"/>
            <a:ext cx="675133" cy="89269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17" y="90764"/>
            <a:ext cx="694058" cy="913723"/>
          </a:xfrm>
          <a:prstGeom prst="rect">
            <a:avLst/>
          </a:prstGeom>
        </p:spPr>
      </p:pic>
    </p:spTree>
    <p:extLst>
      <p:ext uri="{BB962C8B-B14F-4D97-AF65-F5344CB8AC3E}">
        <p14:creationId xmlns:p14="http://schemas.microsoft.com/office/powerpoint/2010/main" val="271935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ad aligned to screens">
    <p:spTree>
      <p:nvGrpSpPr>
        <p:cNvPr id="1" name=""/>
        <p:cNvGrpSpPr/>
        <p:nvPr/>
      </p:nvGrpSpPr>
      <p:grpSpPr>
        <a:xfrm>
          <a:off x="0" y="0"/>
          <a:ext cx="0" cy="0"/>
          <a:chOff x="0" y="0"/>
          <a:chExt cx="0" cy="0"/>
        </a:xfrm>
      </p:grpSpPr>
      <p:sp>
        <p:nvSpPr>
          <p:cNvPr id="16" name="Content Placeholder 2"/>
          <p:cNvSpPr>
            <a:spLocks noGrp="1"/>
          </p:cNvSpPr>
          <p:nvPr>
            <p:ph sz="half" idx="13"/>
          </p:nvPr>
        </p:nvSpPr>
        <p:spPr>
          <a:xfrm>
            <a:off x="116586" y="3529150"/>
            <a:ext cx="4389120" cy="2793500"/>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8" name="Content Placeholder 2"/>
          <p:cNvSpPr>
            <a:spLocks noGrp="1"/>
          </p:cNvSpPr>
          <p:nvPr>
            <p:ph sz="half" idx="15"/>
          </p:nvPr>
        </p:nvSpPr>
        <p:spPr>
          <a:xfrm>
            <a:off x="4673151" y="3529150"/>
            <a:ext cx="4389120" cy="2793500"/>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cxnSp>
        <p:nvCxnSpPr>
          <p:cNvPr id="25" name="Straight Connector 24"/>
          <p:cNvCxnSpPr/>
          <p:nvPr userDrawn="1"/>
        </p:nvCxnSpPr>
        <p:spPr bwMode="auto">
          <a:xfrm flipH="1">
            <a:off x="-50007" y="3429000"/>
            <a:ext cx="9194009" cy="0"/>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1" name="Straight Connector 30"/>
          <p:cNvCxnSpPr/>
          <p:nvPr userDrawn="1"/>
        </p:nvCxnSpPr>
        <p:spPr bwMode="auto">
          <a:xfrm flipV="1">
            <a:off x="4572000" y="1126331"/>
            <a:ext cx="0" cy="5250658"/>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sp>
        <p:nvSpPr>
          <p:cNvPr id="12" name="Content Placeholder 2"/>
          <p:cNvSpPr>
            <a:spLocks noGrp="1"/>
          </p:cNvSpPr>
          <p:nvPr>
            <p:ph sz="half" idx="1"/>
          </p:nvPr>
        </p:nvSpPr>
        <p:spPr>
          <a:xfrm>
            <a:off x="116586" y="1198486"/>
            <a:ext cx="4389120" cy="2130366"/>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3" name="Content Placeholder 2"/>
          <p:cNvSpPr>
            <a:spLocks noGrp="1"/>
          </p:cNvSpPr>
          <p:nvPr>
            <p:ph sz="half" idx="14"/>
          </p:nvPr>
        </p:nvSpPr>
        <p:spPr>
          <a:xfrm>
            <a:off x="4673151" y="1198486"/>
            <a:ext cx="4389120" cy="2130366"/>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7" name="Text Placeholder 4"/>
          <p:cNvSpPr>
            <a:spLocks noGrp="1"/>
          </p:cNvSpPr>
          <p:nvPr>
            <p:ph type="body" sz="quarter" idx="16" hasCustomPrompt="1"/>
          </p:nvPr>
        </p:nvSpPr>
        <p:spPr>
          <a:xfrm>
            <a:off x="7172327" y="6438907"/>
            <a:ext cx="1971675" cy="200025"/>
          </a:xfrm>
        </p:spPr>
        <p:txBody>
          <a:bodyPr anchor="ctr" anchorCtr="0"/>
          <a:lstStyle>
            <a:lvl1pPr marL="0" indent="0" algn="r">
              <a:buNone/>
              <a:defRPr sz="751" b="0" baseline="0">
                <a:solidFill>
                  <a:schemeClr val="bg1">
                    <a:lumMod val="65000"/>
                  </a:schemeClr>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01" y="92125"/>
            <a:ext cx="694058" cy="71343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54566" y="102640"/>
            <a:ext cx="675133" cy="713438"/>
          </a:xfrm>
          <a:prstGeom prst="rect">
            <a:avLst/>
          </a:prstGeom>
        </p:spPr>
      </p:pic>
      <p:sp>
        <p:nvSpPr>
          <p:cNvPr id="20" name="TextBox 19"/>
          <p:cNvSpPr txBox="1"/>
          <p:nvPr userDrawn="1"/>
        </p:nvSpPr>
        <p:spPr>
          <a:xfrm>
            <a:off x="4421875" y="62997"/>
            <a:ext cx="3965264" cy="415498"/>
          </a:xfrm>
          <a:prstGeom prst="rect">
            <a:avLst/>
          </a:prstGeom>
          <a:noFill/>
        </p:spPr>
        <p:txBody>
          <a:bodyPr wrap="square" rtlCol="0">
            <a:spAutoFit/>
          </a:bodyPr>
          <a:lstStyle/>
          <a:p>
            <a:pPr algn="r">
              <a:buNone/>
            </a:pPr>
            <a:r>
              <a:rPr lang="en-US" sz="2100" b="1" i="1" dirty="0">
                <a:solidFill>
                  <a:schemeClr val="accent2">
                    <a:lumMod val="75000"/>
                  </a:schemeClr>
                </a:solidFill>
                <a:latin typeface="+mj-lt"/>
              </a:rPr>
              <a:t>Former Wurtsmith AFB RAB </a:t>
            </a:r>
          </a:p>
        </p:txBody>
      </p:sp>
      <p:sp>
        <p:nvSpPr>
          <p:cNvPr id="21" name="Text Placeholder 6"/>
          <p:cNvSpPr>
            <a:spLocks noGrp="1"/>
          </p:cNvSpPr>
          <p:nvPr>
            <p:ph type="body" sz="quarter" idx="17" hasCustomPrompt="1"/>
          </p:nvPr>
        </p:nvSpPr>
        <p:spPr>
          <a:xfrm>
            <a:off x="4673153" y="585669"/>
            <a:ext cx="3713559" cy="398462"/>
          </a:xfrm>
        </p:spPr>
        <p:txBody>
          <a:bodyPr/>
          <a:lstStyle>
            <a:lvl1pPr marL="0" indent="0" algn="r">
              <a:buNone/>
              <a:defRPr i="1" baseline="0">
                <a:solidFill>
                  <a:schemeClr val="accent2">
                    <a:lumMod val="75000"/>
                  </a:schemeClr>
                </a:solidFill>
                <a:latin typeface="+mj-lt"/>
              </a:defRPr>
            </a:lvl1pPr>
          </a:lstStyle>
          <a:p>
            <a:pPr lvl="0"/>
            <a:r>
              <a:rPr lang="en-US" dirty="0"/>
              <a:t>Slide Title Goes Here</a:t>
            </a:r>
          </a:p>
        </p:txBody>
      </p:sp>
    </p:spTree>
    <p:extLst>
      <p:ext uri="{BB962C8B-B14F-4D97-AF65-F5344CB8AC3E}">
        <p14:creationId xmlns:p14="http://schemas.microsoft.com/office/powerpoint/2010/main" val="343917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i Chart">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57150" y="1188720"/>
            <a:ext cx="9029700" cy="1280160"/>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sz="1351"/>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351"/>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351"/>
            </a:lvl3pPr>
            <a:lvl4pPr marL="1028674" marR="0" indent="0" algn="l" defTabSz="685783" rtl="0" eaLnBrk="0" fontAlgn="base" latinLnBrk="0" hangingPunct="0">
              <a:lnSpc>
                <a:spcPct val="100000"/>
              </a:lnSpc>
              <a:spcBef>
                <a:spcPct val="25000"/>
              </a:spcBef>
              <a:spcAft>
                <a:spcPct val="0"/>
              </a:spcAft>
              <a:buClr>
                <a:srgbClr val="151C77"/>
              </a:buClr>
              <a:buSzPct val="80000"/>
              <a:buFont typeface="Wingdings" pitchFamily="2" charset="2"/>
              <a:buNone/>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endParaRPr kumimoji="0" lang="en-US" sz="1500" b="0" i="0" u="none" strike="noStrike" kern="0" cap="none" spc="0" normalizeH="0" baseline="0" noProof="0" dirty="0">
              <a:ln>
                <a:noFill/>
              </a:ln>
              <a:solidFill>
                <a:prstClr val="black"/>
              </a:solidFill>
              <a:effectLst/>
              <a:uLnTx/>
              <a:uFillTx/>
              <a:latin typeface="+mn-lt"/>
            </a:endParaRPr>
          </a:p>
        </p:txBody>
      </p:sp>
      <p:sp>
        <p:nvSpPr>
          <p:cNvPr id="15" name="Content Placeholder 2"/>
          <p:cNvSpPr>
            <a:spLocks noGrp="1"/>
          </p:cNvSpPr>
          <p:nvPr>
            <p:ph sz="half" idx="13"/>
          </p:nvPr>
        </p:nvSpPr>
        <p:spPr>
          <a:xfrm>
            <a:off x="66676" y="2647575"/>
            <a:ext cx="4400822" cy="3471882"/>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7" name="Content Placeholder 2"/>
          <p:cNvSpPr>
            <a:spLocks noGrp="1"/>
          </p:cNvSpPr>
          <p:nvPr>
            <p:ph sz="half" idx="15"/>
          </p:nvPr>
        </p:nvSpPr>
        <p:spPr>
          <a:xfrm>
            <a:off x="4686037" y="2647580"/>
            <a:ext cx="4410341" cy="3471883"/>
          </a:xfrm>
          <a:prstGeom prst="rect">
            <a:avLst/>
          </a:prstGeo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lvl5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cxnSp>
        <p:nvCxnSpPr>
          <p:cNvPr id="18" name="Straight Connector 17"/>
          <p:cNvCxnSpPr/>
          <p:nvPr userDrawn="1"/>
        </p:nvCxnSpPr>
        <p:spPr bwMode="auto">
          <a:xfrm flipH="1">
            <a:off x="-50006" y="2560320"/>
            <a:ext cx="9194006" cy="0"/>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9" name="Straight Connector 18"/>
          <p:cNvCxnSpPr/>
          <p:nvPr userDrawn="1"/>
        </p:nvCxnSpPr>
        <p:spPr bwMode="auto">
          <a:xfrm flipV="1">
            <a:off x="4572000" y="2560320"/>
            <a:ext cx="0" cy="3831688"/>
          </a:xfrm>
          <a:prstGeom prst="line">
            <a:avLst/>
          </a:prstGeom>
          <a:noFill/>
          <a:ln w="57150"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cxnSp>
      <p:sp>
        <p:nvSpPr>
          <p:cNvPr id="12" name="Text Placeholder 4"/>
          <p:cNvSpPr>
            <a:spLocks noGrp="1"/>
          </p:cNvSpPr>
          <p:nvPr>
            <p:ph type="body" sz="quarter" idx="16" hasCustomPrompt="1"/>
          </p:nvPr>
        </p:nvSpPr>
        <p:spPr>
          <a:xfrm>
            <a:off x="7172327" y="6438907"/>
            <a:ext cx="1971675" cy="200025"/>
          </a:xfrm>
        </p:spPr>
        <p:txBody>
          <a:bodyPr anchor="ctr" anchorCtr="0"/>
          <a:lstStyle>
            <a:lvl1pPr marL="0" indent="0" algn="r">
              <a:buNone/>
              <a:defRPr sz="751" b="0" baseline="0">
                <a:solidFill>
                  <a:schemeClr val="bg1">
                    <a:lumMod val="65000"/>
                  </a:schemeClr>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226" y="128806"/>
            <a:ext cx="676656" cy="65235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7142" y="91448"/>
            <a:ext cx="675133" cy="706492"/>
          </a:xfrm>
          <a:prstGeom prst="rect">
            <a:avLst/>
          </a:prstGeom>
        </p:spPr>
      </p:pic>
      <p:sp>
        <p:nvSpPr>
          <p:cNvPr id="16" name="TextBox 15"/>
          <p:cNvSpPr txBox="1"/>
          <p:nvPr userDrawn="1"/>
        </p:nvSpPr>
        <p:spPr>
          <a:xfrm>
            <a:off x="4421875" y="62997"/>
            <a:ext cx="3965264" cy="415498"/>
          </a:xfrm>
          <a:prstGeom prst="rect">
            <a:avLst/>
          </a:prstGeom>
          <a:noFill/>
        </p:spPr>
        <p:txBody>
          <a:bodyPr wrap="square" rtlCol="0">
            <a:spAutoFit/>
          </a:bodyPr>
          <a:lstStyle/>
          <a:p>
            <a:pPr algn="r">
              <a:buNone/>
            </a:pPr>
            <a:r>
              <a:rPr lang="en-US" sz="2100" b="1" i="1" dirty="0">
                <a:solidFill>
                  <a:schemeClr val="accent2">
                    <a:lumMod val="75000"/>
                  </a:schemeClr>
                </a:solidFill>
                <a:latin typeface="+mj-lt"/>
              </a:rPr>
              <a:t>Former Wurtsmith AFB RAB </a:t>
            </a:r>
          </a:p>
        </p:txBody>
      </p:sp>
      <p:sp>
        <p:nvSpPr>
          <p:cNvPr id="20" name="Text Placeholder 6"/>
          <p:cNvSpPr>
            <a:spLocks noGrp="1"/>
          </p:cNvSpPr>
          <p:nvPr>
            <p:ph type="body" sz="quarter" idx="17" hasCustomPrompt="1"/>
          </p:nvPr>
        </p:nvSpPr>
        <p:spPr>
          <a:xfrm>
            <a:off x="4673153" y="585669"/>
            <a:ext cx="3713559" cy="398462"/>
          </a:xfrm>
        </p:spPr>
        <p:txBody>
          <a:bodyPr/>
          <a:lstStyle>
            <a:lvl1pPr marL="0" indent="0" algn="r">
              <a:buNone/>
              <a:defRPr i="1" baseline="0">
                <a:solidFill>
                  <a:schemeClr val="accent2">
                    <a:lumMod val="75000"/>
                  </a:schemeClr>
                </a:solidFill>
                <a:latin typeface="+mj-lt"/>
              </a:defRPr>
            </a:lvl1pPr>
          </a:lstStyle>
          <a:p>
            <a:pPr lvl="0"/>
            <a:r>
              <a:rPr lang="en-US" dirty="0"/>
              <a:t>Slide Title Goes Here</a:t>
            </a:r>
          </a:p>
        </p:txBody>
      </p:sp>
    </p:spTree>
    <p:extLst>
      <p:ext uri="{BB962C8B-B14F-4D97-AF65-F5344CB8AC3E}">
        <p14:creationId xmlns:p14="http://schemas.microsoft.com/office/powerpoint/2010/main" val="374378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13" name="Rectangle 3"/>
          <p:cNvSpPr>
            <a:spLocks noGrp="1" noChangeArrowheads="1"/>
          </p:cNvSpPr>
          <p:nvPr>
            <p:ph idx="1"/>
          </p:nvPr>
        </p:nvSpPr>
        <p:spPr bwMode="auto">
          <a:xfrm>
            <a:off x="114300" y="1393316"/>
            <a:ext cx="8915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8" name="Text Placeholder 4"/>
          <p:cNvSpPr>
            <a:spLocks noGrp="1"/>
          </p:cNvSpPr>
          <p:nvPr>
            <p:ph type="body" sz="quarter" idx="16" hasCustomPrompt="1"/>
          </p:nvPr>
        </p:nvSpPr>
        <p:spPr>
          <a:xfrm>
            <a:off x="790957" y="6657975"/>
            <a:ext cx="1971675" cy="200025"/>
          </a:xfrm>
        </p:spPr>
        <p:txBody>
          <a:bodyPr anchor="ctr" anchorCtr="0"/>
          <a:lstStyle>
            <a:lvl1pPr marL="0" indent="0" algn="r">
              <a:buNone/>
              <a:defRPr sz="751" b="0" baseline="0">
                <a:solidFill>
                  <a:schemeClr val="tx1"/>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01" y="92126"/>
            <a:ext cx="676656" cy="69621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7142" y="91448"/>
            <a:ext cx="665017" cy="704088"/>
          </a:xfrm>
          <a:prstGeom prst="rect">
            <a:avLst/>
          </a:prstGeom>
        </p:spPr>
      </p:pic>
      <p:sp>
        <p:nvSpPr>
          <p:cNvPr id="11" name="TextBox 10"/>
          <p:cNvSpPr txBox="1"/>
          <p:nvPr userDrawn="1"/>
        </p:nvSpPr>
        <p:spPr>
          <a:xfrm>
            <a:off x="4421875" y="62997"/>
            <a:ext cx="3965264" cy="415498"/>
          </a:xfrm>
          <a:prstGeom prst="rect">
            <a:avLst/>
          </a:prstGeom>
          <a:noFill/>
        </p:spPr>
        <p:txBody>
          <a:bodyPr wrap="square" rtlCol="0">
            <a:spAutoFit/>
          </a:bodyPr>
          <a:lstStyle/>
          <a:p>
            <a:pPr algn="r">
              <a:buNone/>
            </a:pPr>
            <a:r>
              <a:rPr lang="en-US" sz="2100" b="1"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Former Wurtsmith AFB</a:t>
            </a:r>
          </a:p>
        </p:txBody>
      </p:sp>
    </p:spTree>
    <p:extLst>
      <p:ext uri="{BB962C8B-B14F-4D97-AF65-F5344CB8AC3E}">
        <p14:creationId xmlns:p14="http://schemas.microsoft.com/office/powerpoint/2010/main" val="296724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Text Placeholder 4"/>
          <p:cNvSpPr>
            <a:spLocks noGrp="1"/>
          </p:cNvSpPr>
          <p:nvPr>
            <p:ph type="body" sz="quarter" idx="16" hasCustomPrompt="1"/>
          </p:nvPr>
        </p:nvSpPr>
        <p:spPr>
          <a:xfrm>
            <a:off x="7172327" y="6438907"/>
            <a:ext cx="1971675" cy="200025"/>
          </a:xfrm>
        </p:spPr>
        <p:txBody>
          <a:bodyPr anchor="ctr" anchorCtr="0"/>
          <a:lstStyle>
            <a:lvl1pPr marL="0" indent="0" algn="r">
              <a:buNone/>
              <a:defRPr sz="751" b="0" baseline="0">
                <a:solidFill>
                  <a:schemeClr val="bg1">
                    <a:lumMod val="65000"/>
                  </a:schemeClr>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03" y="91447"/>
            <a:ext cx="631452" cy="60016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7141" y="91447"/>
            <a:ext cx="676656" cy="673593"/>
          </a:xfrm>
          <a:prstGeom prst="rect">
            <a:avLst/>
          </a:prstGeom>
        </p:spPr>
      </p:pic>
      <p:sp>
        <p:nvSpPr>
          <p:cNvPr id="11" name="TextBox 10"/>
          <p:cNvSpPr txBox="1"/>
          <p:nvPr userDrawn="1"/>
        </p:nvSpPr>
        <p:spPr>
          <a:xfrm>
            <a:off x="808360" y="164876"/>
            <a:ext cx="7503128" cy="600164"/>
          </a:xfrm>
          <a:prstGeom prst="rect">
            <a:avLst/>
          </a:prstGeom>
          <a:noFill/>
        </p:spPr>
        <p:txBody>
          <a:bodyPr wrap="square" rtlCol="0">
            <a:spAutoFit/>
          </a:bodyPr>
          <a:lstStyle/>
          <a:p>
            <a:pPr algn="ctr">
              <a:buNone/>
            </a:pPr>
            <a:r>
              <a:rPr lang="en-US" sz="3300" b="1" i="1" dirty="0">
                <a:solidFill>
                  <a:schemeClr val="accent2">
                    <a:lumMod val="75000"/>
                  </a:schemeClr>
                </a:solidFill>
                <a:latin typeface="+mj-lt"/>
              </a:rPr>
              <a:t>Former Wurtsmith AFB RAB </a:t>
            </a:r>
          </a:p>
        </p:txBody>
      </p:sp>
      <p:sp>
        <p:nvSpPr>
          <p:cNvPr id="3" name="Text Placeholder 2"/>
          <p:cNvSpPr>
            <a:spLocks noGrp="1"/>
          </p:cNvSpPr>
          <p:nvPr>
            <p:ph type="body" sz="quarter" idx="17" hasCustomPrompt="1"/>
          </p:nvPr>
        </p:nvSpPr>
        <p:spPr>
          <a:xfrm>
            <a:off x="1946080" y="1558925"/>
            <a:ext cx="5251847" cy="3740150"/>
          </a:xfrm>
        </p:spPr>
        <p:txBody>
          <a:bodyPr anchor="ctr"/>
          <a:lstStyle>
            <a:lvl1pPr marL="0" indent="0" algn="ctr">
              <a:buNone/>
              <a:defRPr sz="6600">
                <a:solidFill>
                  <a:schemeClr val="accent2">
                    <a:lumMod val="75000"/>
                  </a:schemeClr>
                </a:solidFill>
                <a:latin typeface="+mj-lt"/>
              </a:defRPr>
            </a:lvl1pPr>
          </a:lstStyle>
          <a:p>
            <a:pPr lvl="0"/>
            <a:r>
              <a:rPr lang="en-US" dirty="0"/>
              <a:t>Section Title</a:t>
            </a:r>
          </a:p>
        </p:txBody>
      </p:sp>
    </p:spTree>
    <p:extLst>
      <p:ext uri="{BB962C8B-B14F-4D97-AF65-F5344CB8AC3E}">
        <p14:creationId xmlns:p14="http://schemas.microsoft.com/office/powerpoint/2010/main" val="221590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Side Cap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4799" y="1188719"/>
            <a:ext cx="5763356" cy="5120640"/>
          </a:xfrm>
        </p:spPr>
        <p:txBody>
          <a:bodyPr/>
          <a:lst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sz="2400"/>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sz="2100"/>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800"/>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500"/>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sz="1500"/>
            </a:lvl5pPr>
            <a:lvl6pPr>
              <a:defRPr sz="1500"/>
            </a:lvl6pPr>
            <a:lvl7pPr>
              <a:defRPr sz="1500"/>
            </a:lvl7pPr>
            <a:lvl8pPr>
              <a:defRPr sz="1500"/>
            </a:lvl8pPr>
            <a:lvl9pPr>
              <a:defRPr sz="1500"/>
            </a:lvl9p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4" name="Text Placeholder 3"/>
          <p:cNvSpPr>
            <a:spLocks noGrp="1"/>
          </p:cNvSpPr>
          <p:nvPr>
            <p:ph type="body" sz="half" idx="2"/>
          </p:nvPr>
        </p:nvSpPr>
        <p:spPr>
          <a:xfrm>
            <a:off x="116588" y="2180492"/>
            <a:ext cx="3008313" cy="4114800"/>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dirty="0"/>
              <a:t>Click to edit Master text styles</a:t>
            </a:r>
          </a:p>
        </p:txBody>
      </p:sp>
      <p:sp>
        <p:nvSpPr>
          <p:cNvPr id="7" name="Text Placeholder 3"/>
          <p:cNvSpPr>
            <a:spLocks noGrp="1"/>
          </p:cNvSpPr>
          <p:nvPr>
            <p:ph type="body" sz="half" idx="11"/>
          </p:nvPr>
        </p:nvSpPr>
        <p:spPr>
          <a:xfrm>
            <a:off x="116588" y="1188719"/>
            <a:ext cx="3008313" cy="914400"/>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dirty="0"/>
              <a:t>Click to edit Master text styles</a:t>
            </a:r>
          </a:p>
        </p:txBody>
      </p:sp>
      <p:sp>
        <p:nvSpPr>
          <p:cNvPr id="10" name="Text Placeholder 4"/>
          <p:cNvSpPr>
            <a:spLocks noGrp="1"/>
          </p:cNvSpPr>
          <p:nvPr>
            <p:ph type="body" sz="quarter" idx="16" hasCustomPrompt="1"/>
          </p:nvPr>
        </p:nvSpPr>
        <p:spPr>
          <a:xfrm>
            <a:off x="7172327" y="6438907"/>
            <a:ext cx="1971675" cy="200025"/>
          </a:xfrm>
        </p:spPr>
        <p:txBody>
          <a:bodyPr anchor="ctr" anchorCtr="0"/>
          <a:lstStyle>
            <a:lvl1pPr marL="0" indent="0" algn="r">
              <a:buNone/>
              <a:defRPr sz="751" b="0" baseline="0">
                <a:solidFill>
                  <a:schemeClr val="bg1">
                    <a:lumMod val="65000"/>
                  </a:schemeClr>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01" y="92125"/>
            <a:ext cx="694058" cy="70429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7142" y="91448"/>
            <a:ext cx="675133" cy="704966"/>
          </a:xfrm>
          <a:prstGeom prst="rect">
            <a:avLst/>
          </a:prstGeom>
        </p:spPr>
      </p:pic>
      <p:sp>
        <p:nvSpPr>
          <p:cNvPr id="13" name="TextBox 12"/>
          <p:cNvSpPr txBox="1"/>
          <p:nvPr userDrawn="1"/>
        </p:nvSpPr>
        <p:spPr>
          <a:xfrm>
            <a:off x="4421875" y="62997"/>
            <a:ext cx="3965264" cy="415498"/>
          </a:xfrm>
          <a:prstGeom prst="rect">
            <a:avLst/>
          </a:prstGeom>
          <a:noFill/>
        </p:spPr>
        <p:txBody>
          <a:bodyPr wrap="square" rtlCol="0">
            <a:spAutoFit/>
          </a:bodyPr>
          <a:lstStyle/>
          <a:p>
            <a:pPr algn="r">
              <a:buNone/>
            </a:pPr>
            <a:r>
              <a:rPr lang="en-US" sz="2100" b="1" i="1" dirty="0">
                <a:solidFill>
                  <a:schemeClr val="accent2">
                    <a:lumMod val="75000"/>
                  </a:schemeClr>
                </a:solidFill>
                <a:latin typeface="+mj-lt"/>
              </a:rPr>
              <a:t>Former Wurtsmith AFB RAB </a:t>
            </a:r>
          </a:p>
        </p:txBody>
      </p:sp>
      <p:sp>
        <p:nvSpPr>
          <p:cNvPr id="14" name="Text Placeholder 6"/>
          <p:cNvSpPr>
            <a:spLocks noGrp="1"/>
          </p:cNvSpPr>
          <p:nvPr>
            <p:ph type="body" sz="quarter" idx="17" hasCustomPrompt="1"/>
          </p:nvPr>
        </p:nvSpPr>
        <p:spPr>
          <a:xfrm>
            <a:off x="4673153" y="585669"/>
            <a:ext cx="3713559" cy="398462"/>
          </a:xfrm>
        </p:spPr>
        <p:txBody>
          <a:bodyPr/>
          <a:lstStyle>
            <a:lvl1pPr marL="0" indent="0" algn="r">
              <a:buNone/>
              <a:defRPr i="1" baseline="0">
                <a:solidFill>
                  <a:schemeClr val="accent2">
                    <a:lumMod val="75000"/>
                  </a:schemeClr>
                </a:solidFill>
                <a:latin typeface="+mj-lt"/>
              </a:defRPr>
            </a:lvl1pPr>
          </a:lstStyle>
          <a:p>
            <a:pPr lvl="0"/>
            <a:r>
              <a:rPr lang="en-US" dirty="0"/>
              <a:t>Slide Title Goes Here</a:t>
            </a:r>
          </a:p>
        </p:txBody>
      </p:sp>
    </p:spTree>
    <p:extLst>
      <p:ext uri="{BB962C8B-B14F-4D97-AF65-F5344CB8AC3E}">
        <p14:creationId xmlns:p14="http://schemas.microsoft.com/office/powerpoint/2010/main" val="101161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14300" y="1188720"/>
            <a:ext cx="8915400" cy="3766458"/>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14300" y="5737650"/>
            <a:ext cx="8915400" cy="541230"/>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dirty="0"/>
              <a:t>Click to edit Master text styles</a:t>
            </a:r>
          </a:p>
        </p:txBody>
      </p:sp>
      <p:sp>
        <p:nvSpPr>
          <p:cNvPr id="8" name="Text Placeholder 3"/>
          <p:cNvSpPr>
            <a:spLocks noGrp="1"/>
          </p:cNvSpPr>
          <p:nvPr>
            <p:ph type="body" sz="half" idx="11"/>
          </p:nvPr>
        </p:nvSpPr>
        <p:spPr>
          <a:xfrm>
            <a:off x="114300" y="5023551"/>
            <a:ext cx="8915400" cy="661851"/>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10" name="Text Placeholder 4"/>
          <p:cNvSpPr>
            <a:spLocks noGrp="1"/>
          </p:cNvSpPr>
          <p:nvPr>
            <p:ph type="body" sz="quarter" idx="16" hasCustomPrompt="1"/>
          </p:nvPr>
        </p:nvSpPr>
        <p:spPr>
          <a:xfrm>
            <a:off x="7172327" y="6438907"/>
            <a:ext cx="1971675" cy="200025"/>
          </a:xfrm>
        </p:spPr>
        <p:txBody>
          <a:bodyPr anchor="ctr" anchorCtr="0"/>
          <a:lstStyle>
            <a:lvl1pPr marL="0" indent="0" algn="r">
              <a:buNone/>
              <a:defRPr sz="751" b="0" baseline="0">
                <a:solidFill>
                  <a:schemeClr val="bg1">
                    <a:lumMod val="65000"/>
                  </a:schemeClr>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01" y="92125"/>
            <a:ext cx="694058" cy="66117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7142" y="91447"/>
            <a:ext cx="675133" cy="661851"/>
          </a:xfrm>
          <a:prstGeom prst="rect">
            <a:avLst/>
          </a:prstGeom>
        </p:spPr>
      </p:pic>
      <p:sp>
        <p:nvSpPr>
          <p:cNvPr id="13" name="TextBox 12"/>
          <p:cNvSpPr txBox="1"/>
          <p:nvPr userDrawn="1"/>
        </p:nvSpPr>
        <p:spPr>
          <a:xfrm>
            <a:off x="4421875" y="62997"/>
            <a:ext cx="3965264" cy="415498"/>
          </a:xfrm>
          <a:prstGeom prst="rect">
            <a:avLst/>
          </a:prstGeom>
          <a:noFill/>
        </p:spPr>
        <p:txBody>
          <a:bodyPr wrap="square" rtlCol="0">
            <a:spAutoFit/>
          </a:bodyPr>
          <a:lstStyle/>
          <a:p>
            <a:pPr algn="r">
              <a:buNone/>
            </a:pPr>
            <a:r>
              <a:rPr lang="en-US" sz="2100" b="1" i="1" dirty="0">
                <a:solidFill>
                  <a:schemeClr val="accent2">
                    <a:lumMod val="75000"/>
                  </a:schemeClr>
                </a:solidFill>
                <a:latin typeface="+mj-lt"/>
              </a:rPr>
              <a:t>Former Wurtsmith AFB RAB </a:t>
            </a:r>
          </a:p>
        </p:txBody>
      </p:sp>
      <p:sp>
        <p:nvSpPr>
          <p:cNvPr id="14" name="Text Placeholder 6"/>
          <p:cNvSpPr>
            <a:spLocks noGrp="1"/>
          </p:cNvSpPr>
          <p:nvPr>
            <p:ph type="body" sz="quarter" idx="17" hasCustomPrompt="1"/>
          </p:nvPr>
        </p:nvSpPr>
        <p:spPr>
          <a:xfrm>
            <a:off x="4673153" y="585669"/>
            <a:ext cx="3713559" cy="398462"/>
          </a:xfrm>
        </p:spPr>
        <p:txBody>
          <a:bodyPr/>
          <a:lstStyle>
            <a:lvl1pPr marL="0" indent="0" algn="r">
              <a:buNone/>
              <a:defRPr i="1" baseline="0">
                <a:solidFill>
                  <a:schemeClr val="accent2">
                    <a:lumMod val="75000"/>
                  </a:schemeClr>
                </a:solidFill>
                <a:latin typeface="+mj-lt"/>
              </a:defRPr>
            </a:lvl1pPr>
          </a:lstStyle>
          <a:p>
            <a:pPr lvl="0"/>
            <a:r>
              <a:rPr lang="en-US" dirty="0"/>
              <a:t>Slide Title Goes Here</a:t>
            </a:r>
          </a:p>
        </p:txBody>
      </p:sp>
    </p:spTree>
    <p:extLst>
      <p:ext uri="{BB962C8B-B14F-4D97-AF65-F5344CB8AC3E}">
        <p14:creationId xmlns:p14="http://schemas.microsoft.com/office/powerpoint/2010/main" val="316444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nner">
    <p:spTree>
      <p:nvGrpSpPr>
        <p:cNvPr id="1" name=""/>
        <p:cNvGrpSpPr/>
        <p:nvPr/>
      </p:nvGrpSpPr>
      <p:grpSpPr>
        <a:xfrm>
          <a:off x="0" y="0"/>
          <a:ext cx="0" cy="0"/>
          <a:chOff x="0" y="0"/>
          <a:chExt cx="0" cy="0"/>
        </a:xfrm>
      </p:grpSpPr>
      <p:sp>
        <p:nvSpPr>
          <p:cNvPr id="4" name="Rectangle 3"/>
          <p:cNvSpPr/>
          <p:nvPr userDrawn="1"/>
        </p:nvSpPr>
        <p:spPr bwMode="auto">
          <a:xfrm>
            <a:off x="0" y="6137196"/>
            <a:ext cx="9144000" cy="720811"/>
          </a:xfrm>
          <a:prstGeom prst="rect">
            <a:avLst/>
          </a:prstGeom>
          <a:solidFill>
            <a:schemeClr val="accent2">
              <a:lumMod val="75000"/>
            </a:schemeClr>
          </a:solidFill>
          <a:ln w="9525" cap="flat" cmpd="sng" algn="ctr">
            <a:solidFill>
              <a:srgbClr val="1A15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1" rIns="68580" bIns="34291" numCol="1" rtlCol="0" anchor="ctr" anchorCtr="0" compatLnSpc="1">
            <a:prstTxWarp prst="textNoShape">
              <a:avLst/>
            </a:prstTxWarp>
          </a:bodyPr>
          <a:lstStyle/>
          <a:p>
            <a:pPr marL="0" marR="0" indent="0" algn="ctr" defTabSz="685783" rtl="0" eaLnBrk="1" fontAlgn="base" latinLnBrk="0" hangingPunct="1">
              <a:lnSpc>
                <a:spcPct val="100000"/>
              </a:lnSpc>
              <a:spcBef>
                <a:spcPct val="20000"/>
              </a:spcBef>
              <a:spcAft>
                <a:spcPct val="0"/>
              </a:spcAft>
              <a:buClrTx/>
              <a:buSzTx/>
              <a:buNone/>
              <a:tabLst/>
            </a:pPr>
            <a:endParaRPr kumimoji="0" lang="en-US" sz="1800" b="1" i="0" u="none" strike="noStrike" cap="none" normalizeH="0" baseline="0" dirty="0">
              <a:ln>
                <a:noFill/>
              </a:ln>
              <a:solidFill>
                <a:srgbClr val="FFC00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pPr>
              <a:defRPr/>
            </a:pPr>
            <a:fld id="{113D640D-72E6-4829-A7D4-A1A47D4DF32E}" type="slidenum">
              <a:rPr lang="en-US" smtClean="0"/>
              <a:pPr>
                <a:defRPr/>
              </a:pPr>
              <a:t>‹#›</a:t>
            </a:fld>
            <a:endParaRPr lang="en-US" dirty="0"/>
          </a:p>
        </p:txBody>
      </p:sp>
      <p:sp>
        <p:nvSpPr>
          <p:cNvPr id="8" name="Rectangle 3"/>
          <p:cNvSpPr>
            <a:spLocks noGrp="1" noChangeArrowheads="1"/>
          </p:cNvSpPr>
          <p:nvPr>
            <p:ph idx="1"/>
          </p:nvPr>
        </p:nvSpPr>
        <p:spPr bwMode="auto">
          <a:xfrm>
            <a:off x="114300" y="1188722"/>
            <a:ext cx="8915400" cy="48596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0" name="Text Placeholder 9"/>
          <p:cNvSpPr>
            <a:spLocks noGrp="1"/>
          </p:cNvSpPr>
          <p:nvPr>
            <p:ph type="body" sz="quarter" idx="11" hasCustomPrompt="1"/>
          </p:nvPr>
        </p:nvSpPr>
        <p:spPr>
          <a:xfrm>
            <a:off x="0" y="6124582"/>
            <a:ext cx="9144000" cy="733425"/>
          </a:xfrm>
        </p:spPr>
        <p:txBody>
          <a:bodyPr anchor="ctr" anchorCtr="1"/>
          <a:lstStyle>
            <a:lvl1pPr marL="0" marR="0" indent="0" algn="ctr" defTabSz="914400" rtl="0" eaLnBrk="1" fontAlgn="base" latinLnBrk="0" hangingPunct="1">
              <a:lnSpc>
                <a:spcPct val="100000"/>
              </a:lnSpc>
              <a:spcBef>
                <a:spcPct val="20000"/>
              </a:spcBef>
              <a:spcAft>
                <a:spcPct val="0"/>
              </a:spcAft>
              <a:buClrTx/>
              <a:buSzTx/>
              <a:buNone/>
              <a:tabLst/>
              <a:defRPr>
                <a:solidFill>
                  <a:srgbClr val="FFC000"/>
                </a:solidFill>
              </a:defRPr>
            </a:lvl1pPr>
          </a:lstStyle>
          <a:p>
            <a:pPr marL="0" marR="0" indent="0" algn="ctr" defTabSz="914400" rtl="0" eaLnBrk="1" fontAlgn="base" latinLnBrk="0" hangingPunct="1">
              <a:lnSpc>
                <a:spcPct val="100000"/>
              </a:lnSpc>
              <a:spcBef>
                <a:spcPct val="20000"/>
              </a:spcBef>
              <a:spcAft>
                <a:spcPct val="0"/>
              </a:spcAft>
              <a:buClrTx/>
              <a:buSzTx/>
              <a:buNone/>
              <a:tabLst/>
            </a:pPr>
            <a:r>
              <a:rPr lang="en-US" b="1" dirty="0">
                <a:solidFill>
                  <a:srgbClr val="FFC000"/>
                </a:solidFill>
                <a:effectLst>
                  <a:outerShdw blurRad="38100" dist="38100" dir="2700000" algn="tl">
                    <a:srgbClr val="000000">
                      <a:alpha val="43137"/>
                    </a:srgbClr>
                  </a:outerShdw>
                </a:effectLst>
              </a:rPr>
              <a:t>28 POINT ARIEL BOLD FONT ORANGE, SHADOWED, LETTERING</a:t>
            </a:r>
            <a:endParaRPr kumimoji="0" lang="en-US" sz="2100" b="1" i="0" u="none" strike="noStrike" cap="none" normalizeH="0" baseline="0" dirty="0">
              <a:ln>
                <a:noFill/>
              </a:ln>
              <a:solidFill>
                <a:srgbClr val="FFC000"/>
              </a:solidFill>
              <a:effectLst>
                <a:outerShdw blurRad="38100" dist="38100" dir="2700000" algn="tl">
                  <a:srgbClr val="000000">
                    <a:alpha val="43137"/>
                  </a:srgbClr>
                </a:outerShdw>
              </a:effectLst>
            </a:endParaRPr>
          </a:p>
        </p:txBody>
      </p:sp>
      <p:sp>
        <p:nvSpPr>
          <p:cNvPr id="12" name="TextBox 11"/>
          <p:cNvSpPr txBox="1"/>
          <p:nvPr userDrawn="1"/>
        </p:nvSpPr>
        <p:spPr>
          <a:xfrm>
            <a:off x="4" y="6488668"/>
            <a:ext cx="1014413" cy="369332"/>
          </a:xfrm>
          <a:prstGeom prst="rect">
            <a:avLst/>
          </a:prstGeom>
          <a:noFill/>
        </p:spPr>
        <p:txBody>
          <a:bodyPr wrap="square" rtlCol="0" anchor="b">
            <a:spAutoFit/>
          </a:bodyPr>
          <a:lstStyle/>
          <a:p>
            <a:pPr algn="l" fontAlgn="auto">
              <a:spcBef>
                <a:spcPts val="0"/>
              </a:spcBef>
              <a:spcAft>
                <a:spcPts val="0"/>
              </a:spcAft>
              <a:buNone/>
            </a:pPr>
            <a:r>
              <a:rPr lang="en-US" sz="900" b="1" dirty="0">
                <a:solidFill>
                  <a:srgbClr val="00B050"/>
                </a:solidFill>
                <a:latin typeface="Arial"/>
              </a:rPr>
              <a:t>UNCLASSIFIED</a:t>
            </a:r>
          </a:p>
        </p:txBody>
      </p:sp>
      <p:sp>
        <p:nvSpPr>
          <p:cNvPr id="14" name="Text Placeholder 4"/>
          <p:cNvSpPr>
            <a:spLocks noGrp="1"/>
          </p:cNvSpPr>
          <p:nvPr>
            <p:ph type="body" sz="quarter" idx="16" hasCustomPrompt="1"/>
          </p:nvPr>
        </p:nvSpPr>
        <p:spPr>
          <a:xfrm>
            <a:off x="7172327" y="6124582"/>
            <a:ext cx="1971675" cy="200025"/>
          </a:xfrm>
        </p:spPr>
        <p:txBody>
          <a:bodyPr anchor="ctr" anchorCtr="0"/>
          <a:lstStyle>
            <a:lvl1pPr marL="0" indent="0" algn="r">
              <a:buNone/>
              <a:defRPr sz="751" b="0" baseline="0">
                <a:solidFill>
                  <a:schemeClr val="bg1"/>
                </a:solidFill>
                <a:latin typeface="+mn-lt"/>
              </a:defRPr>
            </a:lvl1pPr>
            <a:lvl2pPr marL="304792" indent="0">
              <a:buNone/>
              <a:defRPr sz="751" b="0">
                <a:solidFill>
                  <a:schemeClr val="bg1">
                    <a:lumMod val="65000"/>
                  </a:schemeClr>
                </a:solidFill>
                <a:latin typeface="+mn-lt"/>
              </a:defRPr>
            </a:lvl2pPr>
            <a:lvl3pPr marL="602441" indent="0">
              <a:buNone/>
              <a:defRPr sz="751" b="0">
                <a:solidFill>
                  <a:schemeClr val="bg1">
                    <a:lumMod val="65000"/>
                  </a:schemeClr>
                </a:solidFill>
                <a:latin typeface="+mn-lt"/>
              </a:defRPr>
            </a:lvl3pPr>
            <a:lvl4pPr marL="1028674" indent="0">
              <a:buNone/>
              <a:defRPr sz="751" b="0">
                <a:solidFill>
                  <a:schemeClr val="bg1">
                    <a:lumMod val="65000"/>
                  </a:schemeClr>
                </a:solidFill>
                <a:latin typeface="+mn-lt"/>
              </a:defRPr>
            </a:lvl4pPr>
            <a:lvl5pPr marL="1371566" indent="0">
              <a:buNone/>
              <a:defRPr sz="751" b="0">
                <a:solidFill>
                  <a:schemeClr val="bg1">
                    <a:lumMod val="65000"/>
                  </a:schemeClr>
                </a:solidFill>
                <a:latin typeface="+mn-lt"/>
              </a:defRPr>
            </a:lvl5pPr>
          </a:lstStyle>
          <a:p>
            <a:pPr lvl="0"/>
            <a:r>
              <a:rPr lang="en-US" dirty="0"/>
              <a:t>OPR: Office Symbol (DD </a:t>
            </a:r>
            <a:r>
              <a:rPr lang="en-US" dirty="0" err="1"/>
              <a:t>Mmm</a:t>
            </a:r>
            <a:r>
              <a:rPr lang="en-US" dirty="0"/>
              <a:t> YY)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01" y="92124"/>
            <a:ext cx="694058" cy="71749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7142" y="91448"/>
            <a:ext cx="675133" cy="718176"/>
          </a:xfrm>
          <a:prstGeom prst="rect">
            <a:avLst/>
          </a:prstGeom>
        </p:spPr>
      </p:pic>
      <p:sp>
        <p:nvSpPr>
          <p:cNvPr id="16" name="TextBox 15"/>
          <p:cNvSpPr txBox="1"/>
          <p:nvPr userDrawn="1"/>
        </p:nvSpPr>
        <p:spPr>
          <a:xfrm>
            <a:off x="4421875" y="62997"/>
            <a:ext cx="3965264" cy="415498"/>
          </a:xfrm>
          <a:prstGeom prst="rect">
            <a:avLst/>
          </a:prstGeom>
          <a:noFill/>
        </p:spPr>
        <p:txBody>
          <a:bodyPr wrap="square" rtlCol="0">
            <a:spAutoFit/>
          </a:bodyPr>
          <a:lstStyle/>
          <a:p>
            <a:pPr algn="r">
              <a:buNone/>
            </a:pPr>
            <a:r>
              <a:rPr lang="en-US" sz="2100" b="1" i="1" dirty="0">
                <a:solidFill>
                  <a:schemeClr val="accent2">
                    <a:lumMod val="75000"/>
                  </a:schemeClr>
                </a:solidFill>
                <a:latin typeface="+mj-lt"/>
              </a:rPr>
              <a:t>Former Wurtsmith AFB RAB </a:t>
            </a:r>
          </a:p>
        </p:txBody>
      </p:sp>
      <p:sp>
        <p:nvSpPr>
          <p:cNvPr id="17" name="Text Placeholder 6"/>
          <p:cNvSpPr>
            <a:spLocks noGrp="1"/>
          </p:cNvSpPr>
          <p:nvPr>
            <p:ph type="body" sz="quarter" idx="17" hasCustomPrompt="1"/>
          </p:nvPr>
        </p:nvSpPr>
        <p:spPr>
          <a:xfrm>
            <a:off x="4673153" y="585669"/>
            <a:ext cx="3713559" cy="398462"/>
          </a:xfrm>
        </p:spPr>
        <p:txBody>
          <a:bodyPr/>
          <a:lstStyle>
            <a:lvl1pPr marL="0" indent="0" algn="r">
              <a:buNone/>
              <a:defRPr i="1" baseline="0">
                <a:solidFill>
                  <a:schemeClr val="accent2">
                    <a:lumMod val="75000"/>
                  </a:schemeClr>
                </a:solidFill>
                <a:latin typeface="+mj-lt"/>
              </a:defRPr>
            </a:lvl1pPr>
          </a:lstStyle>
          <a:p>
            <a:pPr lvl="0"/>
            <a:r>
              <a:rPr lang="en-US" dirty="0"/>
              <a:t>Slide Title Goes Here</a:t>
            </a:r>
          </a:p>
        </p:txBody>
      </p:sp>
    </p:spTree>
    <p:extLst>
      <p:ext uri="{BB962C8B-B14F-4D97-AF65-F5344CB8AC3E}">
        <p14:creationId xmlns:p14="http://schemas.microsoft.com/office/powerpoint/2010/main" val="2026836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00" name="Rectangle 4"/>
          <p:cNvSpPr>
            <a:spLocks noGrp="1" noChangeArrowheads="1"/>
          </p:cNvSpPr>
          <p:nvPr>
            <p:ph type="sldNum" sz="quarter" idx="4"/>
          </p:nvPr>
        </p:nvSpPr>
        <p:spPr bwMode="auto">
          <a:xfrm>
            <a:off x="8601076" y="6686550"/>
            <a:ext cx="542924"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spcBef>
                <a:spcPct val="0"/>
              </a:spcBef>
              <a:buFontTx/>
              <a:buNone/>
              <a:defRPr sz="751" b="0">
                <a:solidFill>
                  <a:schemeClr val="bg1">
                    <a:lumMod val="65000"/>
                  </a:schemeClr>
                </a:solidFill>
              </a:defRPr>
            </a:lvl1pPr>
          </a:lstStyle>
          <a:p>
            <a:pPr>
              <a:defRPr/>
            </a:pPr>
            <a:fld id="{113D640D-72E6-4829-A7D4-A1A47D4DF32E}" type="slidenum">
              <a:rPr lang="en-US" smtClean="0"/>
              <a:pPr>
                <a:defRPr/>
              </a:pPr>
              <a:t>‹#›</a:t>
            </a:fld>
            <a:endParaRPr lang="en-US" dirty="0"/>
          </a:p>
        </p:txBody>
      </p:sp>
      <p:sp>
        <p:nvSpPr>
          <p:cNvPr id="2051" name="Rectangle 13"/>
          <p:cNvSpPr>
            <a:spLocks noGrp="1" noChangeArrowheads="1"/>
          </p:cNvSpPr>
          <p:nvPr>
            <p:ph type="title"/>
          </p:nvPr>
        </p:nvSpPr>
        <p:spPr bwMode="auto">
          <a:xfrm>
            <a:off x="1472268" y="91440"/>
            <a:ext cx="6688752"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4" name="Rectangle 3"/>
          <p:cNvSpPr>
            <a:spLocks noGrp="1" noChangeArrowheads="1"/>
          </p:cNvSpPr>
          <p:nvPr>
            <p:ph type="body" idx="1"/>
          </p:nvPr>
        </p:nvSpPr>
        <p:spPr bwMode="auto">
          <a:xfrm>
            <a:off x="114300" y="1188720"/>
            <a:ext cx="8915400" cy="505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14308" marR="0" lvl="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18" marR="0" lvl="1"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15" marR="0" lvl="2"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21" marR="0" lvl="3"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12" marR="0" lvl="4"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5" name="Text Box 25"/>
          <p:cNvSpPr txBox="1">
            <a:spLocks noChangeArrowheads="1"/>
          </p:cNvSpPr>
          <p:nvPr userDrawn="1"/>
        </p:nvSpPr>
        <p:spPr bwMode="auto">
          <a:xfrm>
            <a:off x="2514600" y="6477496"/>
            <a:ext cx="4114800" cy="276999"/>
          </a:xfrm>
          <a:prstGeom prst="rect">
            <a:avLst/>
          </a:prstGeom>
          <a:noFill/>
          <a:ln w="9525" algn="ctr">
            <a:noFill/>
            <a:miter lim="800000"/>
            <a:headEnd/>
            <a:tailEnd/>
          </a:ln>
          <a:effectLst/>
        </p:spPr>
        <p:txBody>
          <a:bodyPr wrap="square">
            <a:spAutoFit/>
          </a:bodyPr>
          <a:lstStyle/>
          <a:p>
            <a:pPr algn="ctr">
              <a:buNone/>
              <a:defRPr/>
            </a:pPr>
            <a:r>
              <a:rPr lang="en-US" sz="1200" b="1" i="1" dirty="0">
                <a:effectLst>
                  <a:outerShdw blurRad="38100" dist="38100" dir="2700000" algn="tl">
                    <a:srgbClr val="C0C0C0"/>
                  </a:outerShdw>
                </a:effectLst>
                <a:latin typeface="Tahoma" charset="0"/>
              </a:rPr>
              <a:t>Your Success is Our</a:t>
            </a:r>
            <a:r>
              <a:rPr lang="en-US" sz="1200" b="1" i="1" baseline="0" dirty="0">
                <a:effectLst>
                  <a:outerShdw blurRad="38100" dist="38100" dir="2700000" algn="tl">
                    <a:srgbClr val="C0C0C0"/>
                  </a:outerShdw>
                </a:effectLst>
                <a:latin typeface="Tahoma" charset="0"/>
              </a:rPr>
              <a:t> Mission!</a:t>
            </a:r>
            <a:endParaRPr lang="en-US" sz="1200" b="1" i="1" dirty="0">
              <a:effectLst>
                <a:outerShdw blurRad="38100" dist="38100" dir="2700000" algn="tl">
                  <a:srgbClr val="C0C0C0"/>
                </a:outerShdw>
              </a:effectLst>
              <a:latin typeface="Tahoma" charset="0"/>
            </a:endParaRPr>
          </a:p>
        </p:txBody>
      </p:sp>
      <p:sp>
        <p:nvSpPr>
          <p:cNvPr id="2" name="Rectangle 1"/>
          <p:cNvSpPr/>
          <p:nvPr userDrawn="1"/>
        </p:nvSpPr>
        <p:spPr bwMode="auto">
          <a:xfrm>
            <a:off x="0" y="0"/>
            <a:ext cx="9144000" cy="2194560"/>
          </a:xfrm>
          <a:prstGeom prst="rect">
            <a:avLst/>
          </a:prstGeom>
          <a:noFill/>
          <a:ln w="9525" cap="flat" cmpd="sng" algn="ctr">
            <a:no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indent="0" algn="l" defTabSz="685783"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dirty="0">
              <a:ln>
                <a:noFill/>
              </a:ln>
              <a:solidFill>
                <a:schemeClr val="tx1"/>
              </a:solidFill>
              <a:effectLst/>
              <a:latin typeface="Arial" charset="0"/>
            </a:endParaRPr>
          </a:p>
        </p:txBody>
      </p:sp>
      <p:cxnSp>
        <p:nvCxnSpPr>
          <p:cNvPr id="22" name="Straight Connector 21"/>
          <p:cNvCxnSpPr>
            <a:cxnSpLocks/>
            <a:stCxn id="2" idx="3"/>
            <a:endCxn id="2" idx="1"/>
          </p:cNvCxnSpPr>
          <p:nvPr userDrawn="1"/>
        </p:nvCxnSpPr>
        <p:spPr bwMode="auto">
          <a:xfrm flipH="1">
            <a:off x="0" y="1097280"/>
            <a:ext cx="9144000" cy="0"/>
          </a:xfrm>
          <a:prstGeom prst="line">
            <a:avLst/>
          </a:prstGeom>
          <a:noFill/>
          <a:ln w="57150" cap="flat" cmpd="sng" algn="ctr">
            <a:gradFill flip="none" rotWithShape="1">
              <a:gsLst>
                <a:gs pos="0">
                  <a:schemeClr val="accent2">
                    <a:lumMod val="75000"/>
                  </a:schemeClr>
                </a:gs>
                <a:gs pos="48000">
                  <a:schemeClr val="accent2">
                    <a:lumMod val="97000"/>
                    <a:lumOff val="3000"/>
                  </a:schemeClr>
                </a:gs>
                <a:gs pos="100000">
                  <a:schemeClr val="accent2">
                    <a:lumMod val="60000"/>
                    <a:lumOff val="40000"/>
                  </a:schemeClr>
                </a:gs>
              </a:gsLst>
              <a:lin ang="16200000" scaled="1"/>
              <a:tileRect/>
            </a:gra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Straight Connector 10"/>
          <p:cNvCxnSpPr/>
          <p:nvPr userDrawn="1"/>
        </p:nvCxnSpPr>
        <p:spPr bwMode="auto">
          <a:xfrm flipH="1">
            <a:off x="-50006" y="6400460"/>
            <a:ext cx="9194006" cy="0"/>
          </a:xfrm>
          <a:prstGeom prst="line">
            <a:avLst/>
          </a:prstGeom>
          <a:noFill/>
          <a:ln w="57150" cap="flat" cmpd="sng" algn="ctr">
            <a:gradFill flip="none" rotWithShape="1">
              <a:gsLst>
                <a:gs pos="0">
                  <a:schemeClr val="accent2">
                    <a:lumMod val="75000"/>
                  </a:schemeClr>
                </a:gs>
                <a:gs pos="48000">
                  <a:schemeClr val="accent2">
                    <a:lumMod val="75000"/>
                  </a:schemeClr>
                </a:gs>
                <a:gs pos="100000">
                  <a:schemeClr val="accent2">
                    <a:lumMod val="60000"/>
                    <a:lumOff val="40000"/>
                  </a:schemeClr>
                </a:gs>
              </a:gsLst>
              <a:lin ang="540000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13" name="TextBox 12"/>
          <p:cNvSpPr txBox="1"/>
          <p:nvPr userDrawn="1"/>
        </p:nvSpPr>
        <p:spPr>
          <a:xfrm>
            <a:off x="1" y="6627168"/>
            <a:ext cx="1266092" cy="230832"/>
          </a:xfrm>
          <a:prstGeom prst="rect">
            <a:avLst/>
          </a:prstGeom>
          <a:noFill/>
        </p:spPr>
        <p:txBody>
          <a:bodyPr wrap="square" rtlCol="0" anchor="b">
            <a:spAutoFit/>
          </a:bodyPr>
          <a:lstStyle/>
          <a:p>
            <a:pPr algn="l" fontAlgn="auto">
              <a:spcBef>
                <a:spcPts val="0"/>
              </a:spcBef>
              <a:spcAft>
                <a:spcPts val="0"/>
              </a:spcAft>
              <a:buNone/>
            </a:pPr>
            <a:r>
              <a:rPr lang="en-US" sz="900" b="1" dirty="0">
                <a:solidFill>
                  <a:srgbClr val="00B050"/>
                </a:solidFill>
                <a:latin typeface="Arial"/>
              </a:rPr>
              <a:t>UNCLASSIFIED</a:t>
            </a:r>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 id="2147483681" r:id="rId3"/>
    <p:sldLayoutId id="2147483672" r:id="rId4"/>
    <p:sldLayoutId id="2147483667" r:id="rId5"/>
    <p:sldLayoutId id="2147483704" r:id="rId6"/>
    <p:sldLayoutId id="2147483674" r:id="rId7"/>
    <p:sldLayoutId id="2147483675" r:id="rId8"/>
    <p:sldLayoutId id="2147483682" r:id="rId9"/>
    <p:sldLayoutId id="2147483656" r:id="rId10"/>
    <p:sldLayoutId id="2147483703" r:id="rId11"/>
    <p:sldLayoutId id="2147483705" r:id="rId12"/>
    <p:sldLayoutId id="2147483706" r:id="rId13"/>
    <p:sldLayoutId id="2147483709" r:id="rId14"/>
    <p:sldLayoutId id="2147483710" r:id="rId15"/>
  </p:sldLayoutIdLst>
  <p:hf sldNum="0" hdr="0" ftr="0"/>
  <p:txStyles>
    <p:title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p:titleStyle>
    <p:bodyStyle>
      <a:lvl1pPr marL="214308" marR="0" indent="-214308" algn="l" defTabSz="685783" rtl="0" eaLnBrk="0" fontAlgn="base" latinLnBrk="0" hangingPunct="0">
        <a:lnSpc>
          <a:spcPct val="100000"/>
        </a:lnSpc>
        <a:spcBef>
          <a:spcPct val="50000"/>
        </a:spcBef>
        <a:spcAft>
          <a:spcPct val="0"/>
        </a:spcAft>
        <a:buClr>
          <a:srgbClr val="151C77"/>
        </a:buClr>
        <a:buSzPct val="80000"/>
        <a:buFont typeface="Wingdings" pitchFamily="2" charset="2"/>
        <a:buChar char="n"/>
        <a:tabLst/>
        <a:defRPr sz="2100" b="1">
          <a:solidFill>
            <a:schemeClr val="tx1"/>
          </a:solidFill>
          <a:latin typeface="+mn-lt"/>
          <a:ea typeface="+mn-ea"/>
          <a:cs typeface="+mn-cs"/>
        </a:defRPr>
      </a:lvl1pPr>
      <a:lvl2pPr marL="516718" marR="0" indent="-211925"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800" b="1">
          <a:solidFill>
            <a:schemeClr val="tx1"/>
          </a:solidFill>
          <a:latin typeface="+mn-lt"/>
        </a:defRPr>
      </a:lvl2pPr>
      <a:lvl3pPr marL="770315" marR="0" indent="-167874"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500">
          <a:solidFill>
            <a:schemeClr val="tx1"/>
          </a:solidFill>
          <a:latin typeface="+mn-lt"/>
        </a:defRPr>
      </a:lvl3pPr>
      <a:lvl4pPr marL="1200121" marR="0" indent="-171446" algn="l" defTabSz="685783"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500">
          <a:solidFill>
            <a:schemeClr val="tx1"/>
          </a:solidFill>
          <a:latin typeface="+mn-lt"/>
        </a:defRPr>
      </a:lvl4pPr>
      <a:lvl5pPr marL="1543012" marR="0" indent="-171446" algn="l" defTabSz="685783" rtl="0" eaLnBrk="0" fontAlgn="base" latinLnBrk="0" hangingPunct="0">
        <a:lnSpc>
          <a:spcPct val="100000"/>
        </a:lnSpc>
        <a:spcBef>
          <a:spcPct val="20000"/>
        </a:spcBef>
        <a:spcAft>
          <a:spcPct val="0"/>
        </a:spcAft>
        <a:buClr>
          <a:srgbClr val="003399"/>
        </a:buClr>
        <a:buSzPct val="80000"/>
        <a:buFont typeface="Wingdings" pitchFamily="2" charset="2"/>
        <a:buChar char="n"/>
        <a:tabLst/>
        <a:defRPr sz="1500">
          <a:solidFill>
            <a:schemeClr val="tx1"/>
          </a:solidFill>
          <a:latin typeface="+mn-lt"/>
        </a:defRPr>
      </a:lvl5pPr>
      <a:lvl6pPr marL="1885904" indent="-171446" algn="l" rtl="0" eaLnBrk="1" fontAlgn="base" hangingPunct="1">
        <a:spcBef>
          <a:spcPct val="20000"/>
        </a:spcBef>
        <a:spcAft>
          <a:spcPct val="0"/>
        </a:spcAft>
        <a:buChar char="»"/>
        <a:defRPr sz="1500">
          <a:solidFill>
            <a:schemeClr val="tx1"/>
          </a:solidFill>
          <a:latin typeface="+mn-lt"/>
        </a:defRPr>
      </a:lvl6pPr>
      <a:lvl7pPr marL="2228795" indent="-171446" algn="l" rtl="0" eaLnBrk="1" fontAlgn="base" hangingPunct="1">
        <a:spcBef>
          <a:spcPct val="20000"/>
        </a:spcBef>
        <a:spcAft>
          <a:spcPct val="0"/>
        </a:spcAft>
        <a:buChar char="»"/>
        <a:defRPr sz="1500">
          <a:solidFill>
            <a:schemeClr val="tx1"/>
          </a:solidFill>
          <a:latin typeface="+mn-lt"/>
        </a:defRPr>
      </a:lvl7pPr>
      <a:lvl8pPr marL="2571686" indent="-171446" algn="l" rtl="0" eaLnBrk="1" fontAlgn="base" hangingPunct="1">
        <a:spcBef>
          <a:spcPct val="20000"/>
        </a:spcBef>
        <a:spcAft>
          <a:spcPct val="0"/>
        </a:spcAft>
        <a:buChar char="»"/>
        <a:defRPr sz="1500">
          <a:solidFill>
            <a:schemeClr val="tx1"/>
          </a:solidFill>
          <a:latin typeface="+mn-lt"/>
        </a:defRPr>
      </a:lvl8pPr>
      <a:lvl9pPr marL="2914578" indent="-171446"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00" name="Rectangle 4"/>
          <p:cNvSpPr>
            <a:spLocks noGrp="1" noChangeArrowheads="1"/>
          </p:cNvSpPr>
          <p:nvPr>
            <p:ph type="sldNum" sz="quarter" idx="4"/>
          </p:nvPr>
        </p:nvSpPr>
        <p:spPr bwMode="auto">
          <a:xfrm>
            <a:off x="8601076" y="6686550"/>
            <a:ext cx="542924"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spcBef>
                <a:spcPct val="0"/>
              </a:spcBef>
              <a:buFontTx/>
              <a:buNone/>
              <a:defRPr sz="750" b="0">
                <a:solidFill>
                  <a:schemeClr val="bg1">
                    <a:lumMod val="65000"/>
                  </a:schemeClr>
                </a:solidFill>
              </a:defRPr>
            </a:lvl1pPr>
          </a:lstStyle>
          <a:p>
            <a:pPr>
              <a:defRPr/>
            </a:pPr>
            <a:fld id="{113D640D-72E6-4829-A7D4-A1A47D4DF32E}" type="slidenum">
              <a:rPr lang="en-US" smtClean="0"/>
              <a:pPr>
                <a:defRPr/>
              </a:pPr>
              <a:t>‹#›</a:t>
            </a:fld>
            <a:endParaRPr lang="en-US" dirty="0"/>
          </a:p>
        </p:txBody>
      </p:sp>
      <p:sp>
        <p:nvSpPr>
          <p:cNvPr id="2051" name="Rectangle 13"/>
          <p:cNvSpPr>
            <a:spLocks noGrp="1" noChangeArrowheads="1"/>
          </p:cNvSpPr>
          <p:nvPr>
            <p:ph type="title"/>
          </p:nvPr>
        </p:nvSpPr>
        <p:spPr bwMode="auto">
          <a:xfrm>
            <a:off x="1472268" y="91440"/>
            <a:ext cx="6688752"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4" name="Rectangle 3"/>
          <p:cNvSpPr>
            <a:spLocks noGrp="1" noChangeArrowheads="1"/>
          </p:cNvSpPr>
          <p:nvPr>
            <p:ph type="body" idx="1"/>
          </p:nvPr>
        </p:nvSpPr>
        <p:spPr bwMode="auto">
          <a:xfrm>
            <a:off x="114300" y="1188720"/>
            <a:ext cx="8915400" cy="505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14313" marR="0" lvl="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ea typeface="+mn-ea"/>
                <a:cs typeface="+mn-cs"/>
              </a:rPr>
              <a:t>Click to edit Master text styles</a:t>
            </a:r>
          </a:p>
          <a:p>
            <a:pPr marL="516731" marR="0" lvl="1"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Second level</a:t>
            </a:r>
          </a:p>
          <a:p>
            <a:pPr marL="770335" marR="0" lvl="2"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Third level</a:t>
            </a:r>
          </a:p>
          <a:p>
            <a:pPr marL="1200150" marR="0" lvl="3"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1500" b="1" i="0" u="none" strike="noStrike" kern="0" cap="none" spc="0" normalizeH="0" baseline="0" noProof="0" dirty="0">
                <a:ln>
                  <a:noFill/>
                </a:ln>
                <a:solidFill>
                  <a:prstClr val="black"/>
                </a:solidFill>
                <a:effectLst/>
                <a:uLnTx/>
                <a:uFillTx/>
                <a:latin typeface="+mn-lt"/>
              </a:rPr>
              <a:t>Fourth level</a:t>
            </a:r>
          </a:p>
          <a:p>
            <a:pPr marL="1543050" marR="0" lvl="4"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500" b="0" i="0" u="none" strike="noStrike" kern="0" cap="none" spc="0" normalizeH="0" baseline="0" noProof="0" dirty="0">
                <a:ln>
                  <a:noFill/>
                </a:ln>
                <a:solidFill>
                  <a:prstClr val="black"/>
                </a:solidFill>
                <a:effectLst/>
                <a:uLnTx/>
                <a:uFillTx/>
                <a:latin typeface="+mn-lt"/>
              </a:rPr>
              <a:t>Fifth level</a:t>
            </a:r>
          </a:p>
        </p:txBody>
      </p:sp>
      <p:sp>
        <p:nvSpPr>
          <p:cNvPr id="15" name="Text Box 25"/>
          <p:cNvSpPr txBox="1">
            <a:spLocks noChangeArrowheads="1"/>
          </p:cNvSpPr>
          <p:nvPr userDrawn="1"/>
        </p:nvSpPr>
        <p:spPr bwMode="auto">
          <a:xfrm>
            <a:off x="2514600" y="6477491"/>
            <a:ext cx="4114800" cy="276999"/>
          </a:xfrm>
          <a:prstGeom prst="rect">
            <a:avLst/>
          </a:prstGeom>
          <a:noFill/>
          <a:ln w="9525" algn="ctr">
            <a:noFill/>
            <a:miter lim="800000"/>
            <a:headEnd/>
            <a:tailEnd/>
          </a:ln>
          <a:effectLst/>
        </p:spPr>
        <p:txBody>
          <a:bodyPr wrap="square">
            <a:spAutoFit/>
          </a:bodyPr>
          <a:lstStyle/>
          <a:p>
            <a:pPr algn="ctr">
              <a:buNone/>
              <a:defRPr/>
            </a:pPr>
            <a:r>
              <a:rPr lang="en-US" sz="1200" b="1" i="1" dirty="0">
                <a:effectLst>
                  <a:outerShdw blurRad="38100" dist="38100" dir="2700000" algn="tl">
                    <a:srgbClr val="C0C0C0"/>
                  </a:outerShdw>
                </a:effectLst>
                <a:latin typeface="Tahoma" charset="0"/>
              </a:rPr>
              <a:t>Your Success is Our</a:t>
            </a:r>
            <a:r>
              <a:rPr lang="en-US" sz="1200" b="1" i="1" baseline="0" dirty="0">
                <a:effectLst>
                  <a:outerShdw blurRad="38100" dist="38100" dir="2700000" algn="tl">
                    <a:srgbClr val="C0C0C0"/>
                  </a:outerShdw>
                </a:effectLst>
                <a:latin typeface="Tahoma" charset="0"/>
              </a:rPr>
              <a:t> Mission!</a:t>
            </a:r>
            <a:endParaRPr lang="en-US" sz="1200" b="1" i="1" dirty="0">
              <a:effectLst>
                <a:outerShdw blurRad="38100" dist="38100" dir="2700000" algn="tl">
                  <a:srgbClr val="C0C0C0"/>
                </a:outerShdw>
              </a:effectLst>
              <a:latin typeface="Tahoma" charset="0"/>
            </a:endParaRPr>
          </a:p>
        </p:txBody>
      </p:sp>
      <p:sp>
        <p:nvSpPr>
          <p:cNvPr id="2" name="Rectangle 1"/>
          <p:cNvSpPr/>
          <p:nvPr userDrawn="1"/>
        </p:nvSpPr>
        <p:spPr bwMode="auto">
          <a:xfrm>
            <a:off x="0" y="0"/>
            <a:ext cx="9144000" cy="2194560"/>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a:ln>
                <a:noFill/>
              </a:ln>
              <a:solidFill>
                <a:schemeClr val="tx1"/>
              </a:solidFill>
              <a:effectLst/>
              <a:latin typeface="Arial" charset="0"/>
            </a:endParaRPr>
          </a:p>
        </p:txBody>
      </p:sp>
      <p:cxnSp>
        <p:nvCxnSpPr>
          <p:cNvPr id="22" name="Straight Connector 21"/>
          <p:cNvCxnSpPr>
            <a:cxnSpLocks/>
            <a:endCxn id="2" idx="1"/>
          </p:cNvCxnSpPr>
          <p:nvPr userDrawn="1"/>
        </p:nvCxnSpPr>
        <p:spPr bwMode="auto">
          <a:xfrm flipH="1" flipV="1">
            <a:off x="0" y="1097280"/>
            <a:ext cx="9144000" cy="2382"/>
          </a:xfrm>
          <a:prstGeom prst="line">
            <a:avLst/>
          </a:prstGeom>
          <a:noFill/>
          <a:ln w="57150" cap="flat" cmpd="sng" algn="ctr">
            <a:gradFill flip="none" rotWithShape="1">
              <a:gsLst>
                <a:gs pos="0">
                  <a:schemeClr val="accent2">
                    <a:lumMod val="75000"/>
                  </a:schemeClr>
                </a:gs>
                <a:gs pos="48000">
                  <a:schemeClr val="accent2">
                    <a:lumMod val="97000"/>
                    <a:lumOff val="3000"/>
                  </a:schemeClr>
                </a:gs>
                <a:gs pos="100000">
                  <a:schemeClr val="accent2">
                    <a:lumMod val="60000"/>
                    <a:lumOff val="40000"/>
                  </a:schemeClr>
                </a:gs>
              </a:gsLst>
              <a:lin ang="16200000" scaled="1"/>
              <a:tileRect/>
            </a:gra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Straight Connector 10"/>
          <p:cNvCxnSpPr>
            <a:cxnSpLocks/>
          </p:cNvCxnSpPr>
          <p:nvPr userDrawn="1"/>
        </p:nvCxnSpPr>
        <p:spPr bwMode="auto">
          <a:xfrm flipH="1">
            <a:off x="0" y="6400460"/>
            <a:ext cx="9144001" cy="0"/>
          </a:xfrm>
          <a:prstGeom prst="line">
            <a:avLst/>
          </a:prstGeom>
          <a:noFill/>
          <a:ln w="57150" cap="flat" cmpd="sng" algn="ctr">
            <a:gradFill flip="none" rotWithShape="1">
              <a:gsLst>
                <a:gs pos="0">
                  <a:schemeClr val="accent2">
                    <a:lumMod val="75000"/>
                  </a:schemeClr>
                </a:gs>
                <a:gs pos="48000">
                  <a:schemeClr val="accent2">
                    <a:lumMod val="75000"/>
                  </a:schemeClr>
                </a:gs>
                <a:gs pos="100000">
                  <a:schemeClr val="accent2">
                    <a:lumMod val="60000"/>
                    <a:lumOff val="40000"/>
                  </a:schemeClr>
                </a:gs>
              </a:gsLst>
              <a:lin ang="540000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13" name="TextBox 12"/>
          <p:cNvSpPr txBox="1"/>
          <p:nvPr userDrawn="1"/>
        </p:nvSpPr>
        <p:spPr>
          <a:xfrm>
            <a:off x="1" y="6627168"/>
            <a:ext cx="1266092" cy="230832"/>
          </a:xfrm>
          <a:prstGeom prst="rect">
            <a:avLst/>
          </a:prstGeom>
          <a:noFill/>
        </p:spPr>
        <p:txBody>
          <a:bodyPr wrap="square" rtlCol="0" anchor="b">
            <a:spAutoFit/>
          </a:bodyPr>
          <a:lstStyle/>
          <a:p>
            <a:pPr algn="l" fontAlgn="auto">
              <a:spcBef>
                <a:spcPts val="0"/>
              </a:spcBef>
              <a:spcAft>
                <a:spcPts val="0"/>
              </a:spcAft>
              <a:buNone/>
            </a:pPr>
            <a:r>
              <a:rPr lang="en-US" sz="900" b="1" dirty="0">
                <a:solidFill>
                  <a:srgbClr val="00B050"/>
                </a:solidFill>
                <a:latin typeface="Arial"/>
              </a:rPr>
              <a:t>UNCLASSIFIED</a:t>
            </a:r>
          </a:p>
        </p:txBody>
      </p:sp>
    </p:spTree>
    <p:extLst>
      <p:ext uri="{BB962C8B-B14F-4D97-AF65-F5344CB8AC3E}">
        <p14:creationId xmlns:p14="http://schemas.microsoft.com/office/powerpoint/2010/main" val="203084270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900" algn="r" rtl="0" eaLnBrk="1" fontAlgn="base" hangingPunct="1">
        <a:spcBef>
          <a:spcPct val="0"/>
        </a:spcBef>
        <a:spcAft>
          <a:spcPct val="0"/>
        </a:spcAft>
        <a:defRPr sz="2700" b="1">
          <a:solidFill>
            <a:schemeClr val="tx2"/>
          </a:solidFill>
          <a:latin typeface="Arial" charset="0"/>
        </a:defRPr>
      </a:lvl6pPr>
      <a:lvl7pPr marL="685800" algn="r" rtl="0" eaLnBrk="1" fontAlgn="base" hangingPunct="1">
        <a:spcBef>
          <a:spcPct val="0"/>
        </a:spcBef>
        <a:spcAft>
          <a:spcPct val="0"/>
        </a:spcAft>
        <a:defRPr sz="2700" b="1">
          <a:solidFill>
            <a:schemeClr val="tx2"/>
          </a:solidFill>
          <a:latin typeface="Arial" charset="0"/>
        </a:defRPr>
      </a:lvl7pPr>
      <a:lvl8pPr marL="1028700" algn="r" rtl="0" eaLnBrk="1" fontAlgn="base" hangingPunct="1">
        <a:spcBef>
          <a:spcPct val="0"/>
        </a:spcBef>
        <a:spcAft>
          <a:spcPct val="0"/>
        </a:spcAft>
        <a:defRPr sz="2700" b="1">
          <a:solidFill>
            <a:schemeClr val="tx2"/>
          </a:solidFill>
          <a:latin typeface="Arial" charset="0"/>
        </a:defRPr>
      </a:lvl8pPr>
      <a:lvl9pPr marL="1371600" algn="r" rtl="0" eaLnBrk="1" fontAlgn="base" hangingPunct="1">
        <a:spcBef>
          <a:spcPct val="0"/>
        </a:spcBef>
        <a:spcAft>
          <a:spcPct val="0"/>
        </a:spcAft>
        <a:defRPr sz="2700" b="1">
          <a:solidFill>
            <a:schemeClr val="tx2"/>
          </a:solidFill>
          <a:latin typeface="Arial" charset="0"/>
        </a:defRPr>
      </a:lvl9pPr>
    </p:titleStyle>
    <p:bodyStyle>
      <a:lvl1pPr marL="214313" marR="0" indent="-214313" algn="l" defTabSz="685800" rtl="0" eaLnBrk="0" fontAlgn="base" latinLnBrk="0" hangingPunct="0">
        <a:lnSpc>
          <a:spcPct val="100000"/>
        </a:lnSpc>
        <a:spcBef>
          <a:spcPct val="50000"/>
        </a:spcBef>
        <a:spcAft>
          <a:spcPct val="0"/>
        </a:spcAft>
        <a:buClr>
          <a:srgbClr val="151C77"/>
        </a:buClr>
        <a:buSzPct val="80000"/>
        <a:buFont typeface="Wingdings" pitchFamily="2" charset="2"/>
        <a:buChar char="n"/>
        <a:tabLst/>
        <a:defRPr sz="2100" b="1">
          <a:solidFill>
            <a:schemeClr val="tx1"/>
          </a:solidFill>
          <a:latin typeface="+mn-lt"/>
          <a:ea typeface="+mn-ea"/>
          <a:cs typeface="+mn-cs"/>
        </a:defRPr>
      </a:lvl1pPr>
      <a:lvl2pPr marL="516731" marR="0" indent="-211931"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800" b="1">
          <a:solidFill>
            <a:schemeClr val="tx1"/>
          </a:solidFill>
          <a:latin typeface="+mn-lt"/>
        </a:defRPr>
      </a:lvl2pPr>
      <a:lvl3pPr marL="770335" marR="0" indent="-167879"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500">
          <a:solidFill>
            <a:schemeClr val="tx1"/>
          </a:solidFill>
          <a:latin typeface="+mn-lt"/>
        </a:defRPr>
      </a:lvl3pPr>
      <a:lvl4pPr marL="1200150" marR="0" indent="-171450" algn="l" defTabSz="685800" rtl="0" eaLnBrk="0" fontAlgn="base" latinLnBrk="0" hangingPunct="0">
        <a:lnSpc>
          <a:spcPct val="100000"/>
        </a:lnSpc>
        <a:spcBef>
          <a:spcPct val="25000"/>
        </a:spcBef>
        <a:spcAft>
          <a:spcPct val="0"/>
        </a:spcAft>
        <a:buClr>
          <a:srgbClr val="151C77"/>
        </a:buClr>
        <a:buSzPct val="80000"/>
        <a:buFont typeface="Wingdings" pitchFamily="2" charset="2"/>
        <a:buChar char="n"/>
        <a:tabLst/>
        <a:defRPr sz="1500">
          <a:solidFill>
            <a:schemeClr val="tx1"/>
          </a:solidFill>
          <a:latin typeface="+mn-lt"/>
        </a:defRPr>
      </a:lvl4pPr>
      <a:lvl5pPr marL="1543050" marR="0" indent="-171450" algn="l" defTabSz="685800" rtl="0" eaLnBrk="0" fontAlgn="base" latinLnBrk="0" hangingPunct="0">
        <a:lnSpc>
          <a:spcPct val="100000"/>
        </a:lnSpc>
        <a:spcBef>
          <a:spcPct val="20000"/>
        </a:spcBef>
        <a:spcAft>
          <a:spcPct val="0"/>
        </a:spcAft>
        <a:buClr>
          <a:srgbClr val="003399"/>
        </a:buClr>
        <a:buSzPct val="80000"/>
        <a:buFont typeface="Wingdings" pitchFamily="2" charset="2"/>
        <a:buChar char="n"/>
        <a:tabLst/>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52.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33EB7-C69C-48C1-9197-DCB4766470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23005" y="1640595"/>
            <a:ext cx="5320995" cy="4161893"/>
          </a:xfrm>
          <a:prstGeom prst="rect">
            <a:avLst/>
          </a:prstGeom>
        </p:spPr>
      </p:pic>
      <p:sp>
        <p:nvSpPr>
          <p:cNvPr id="3" name="TextBox 2">
            <a:extLst>
              <a:ext uri="{FF2B5EF4-FFF2-40B4-BE49-F238E27FC236}">
                <a16:creationId xmlns:a16="http://schemas.microsoft.com/office/drawing/2014/main" id="{9E2C304E-B4B7-4771-984E-0D891C3A31F9}"/>
              </a:ext>
            </a:extLst>
          </p:cNvPr>
          <p:cNvSpPr txBox="1"/>
          <p:nvPr/>
        </p:nvSpPr>
        <p:spPr>
          <a:xfrm>
            <a:off x="83055" y="763433"/>
            <a:ext cx="3936495" cy="5719514"/>
          </a:xfrm>
          <a:prstGeom prst="rect">
            <a:avLst/>
          </a:prstGeom>
          <a:noFill/>
        </p:spPr>
        <p:txBody>
          <a:bodyPr wrap="square" rtlCol="0">
            <a:spAutoFit/>
          </a:bodyPr>
          <a:lstStyle/>
          <a:p>
            <a:pPr>
              <a:buNone/>
            </a:pPr>
            <a:endParaRPr lang="en-US" dirty="0"/>
          </a:p>
          <a:p>
            <a:pPr marL="214308" marR="3811"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b="1" dirty="0">
                <a:latin typeface="Tahoma" panose="020B0604030504040204" pitchFamily="34" charset="0"/>
                <a:ea typeface="Tahoma" panose="020B0604030504040204" pitchFamily="34" charset="0"/>
                <a:cs typeface="Tahoma" panose="020B0604030504040204" pitchFamily="34" charset="0"/>
              </a:rPr>
              <a:t>Geology of the site:</a:t>
            </a:r>
          </a:p>
          <a:p>
            <a:pPr marL="671508" marR="3811" lvl="2"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sz="2000" dirty="0">
                <a:latin typeface="Tahoma" panose="020B0604030504040204" pitchFamily="34" charset="0"/>
                <a:ea typeface="Tahoma" panose="020B0604030504040204" pitchFamily="34" charset="0"/>
                <a:cs typeface="Tahoma" panose="020B0604030504040204" pitchFamily="34" charset="0"/>
              </a:rPr>
              <a:t>The plumbing that controls groundwater flow paths </a:t>
            </a:r>
          </a:p>
          <a:p>
            <a:pPr marL="214308" marR="3811"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b="1" dirty="0">
                <a:latin typeface="Tahoma" panose="020B0604030504040204" pitchFamily="34" charset="0"/>
                <a:ea typeface="Tahoma" panose="020B0604030504040204" pitchFamily="34" charset="0"/>
                <a:cs typeface="Tahoma" panose="020B0604030504040204" pitchFamily="34" charset="0"/>
              </a:rPr>
              <a:t>Hydrogeology of the site:</a:t>
            </a:r>
          </a:p>
          <a:p>
            <a:pPr marL="671508" marR="3811" lvl="2"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sz="2000" dirty="0">
                <a:latin typeface="Tahoma" panose="020B0604030504040204" pitchFamily="34" charset="0"/>
                <a:ea typeface="Tahoma" panose="020B0604030504040204" pitchFamily="34" charset="0"/>
                <a:cs typeface="Tahoma" panose="020B0604030504040204" pitchFamily="34" charset="0"/>
              </a:rPr>
              <a:t>Where the water and PFAS is moving to and from</a:t>
            </a:r>
          </a:p>
          <a:p>
            <a:pPr marL="214308" marR="3811" lvl="1"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b="1" dirty="0">
                <a:latin typeface="Tahoma" panose="020B0604030504040204" pitchFamily="34" charset="0"/>
                <a:ea typeface="Tahoma" panose="020B0604030504040204" pitchFamily="34" charset="0"/>
                <a:cs typeface="Tahoma" panose="020B0604030504040204" pitchFamily="34" charset="0"/>
              </a:rPr>
              <a:t>Analytical Trends</a:t>
            </a:r>
          </a:p>
          <a:p>
            <a:pPr marL="214308" marR="3811"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b="1" dirty="0">
                <a:latin typeface="Tahoma" panose="020B0604030504040204" pitchFamily="34" charset="0"/>
                <a:ea typeface="Tahoma" panose="020B0604030504040204" pitchFamily="34" charset="0"/>
                <a:cs typeface="Tahoma" panose="020B0604030504040204" pitchFamily="34" charset="0"/>
              </a:rPr>
              <a:t>Today’s Presentation</a:t>
            </a:r>
          </a:p>
          <a:p>
            <a:pPr marL="671508" marR="3811" lvl="2"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sz="2000" dirty="0">
                <a:latin typeface="Tahoma" panose="020B0604030504040204" pitchFamily="34" charset="0"/>
                <a:ea typeface="Tahoma" panose="020B0604030504040204" pitchFamily="34" charset="0"/>
                <a:cs typeface="Tahoma" panose="020B0604030504040204" pitchFamily="34" charset="0"/>
              </a:rPr>
              <a:t>Evolution of CSM</a:t>
            </a:r>
          </a:p>
          <a:p>
            <a:pPr marL="671508" marR="3811" lvl="2"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sz="2000" dirty="0">
                <a:latin typeface="Tahoma" panose="020B0604030504040204" pitchFamily="34" charset="0"/>
                <a:ea typeface="Tahoma" panose="020B0604030504040204" pitchFamily="34" charset="0"/>
                <a:cs typeface="Tahoma" panose="020B0604030504040204" pitchFamily="34" charset="0"/>
              </a:rPr>
              <a:t>Van Etten Lake/creek</a:t>
            </a:r>
          </a:p>
          <a:p>
            <a:pPr marL="671508" marR="3811" lvl="2"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sz="2000" dirty="0">
                <a:latin typeface="Tahoma" panose="020B0604030504040204" pitchFamily="34" charset="0"/>
                <a:ea typeface="Tahoma" panose="020B0604030504040204" pitchFamily="34" charset="0"/>
                <a:cs typeface="Tahoma" panose="020B0604030504040204" pitchFamily="34" charset="0"/>
              </a:rPr>
              <a:t>Clark’s Marsh</a:t>
            </a:r>
          </a:p>
          <a:p>
            <a:pPr marL="671508" marR="3811" lvl="2" indent="-214308" defTabSz="685783" eaLnBrk="0" hangingPunct="0">
              <a:spcBef>
                <a:spcPts val="0"/>
              </a:spcBef>
              <a:spcAft>
                <a:spcPts val="451"/>
              </a:spcAft>
              <a:buClr>
                <a:srgbClr val="151C77"/>
              </a:buClr>
              <a:buSzPct val="80000"/>
              <a:buFont typeface="Wingdings" pitchFamily="2" charset="2"/>
              <a:buChar char="n"/>
              <a:tabLst>
                <a:tab pos="209069" algn="l"/>
                <a:tab pos="209545" algn="l"/>
              </a:tabLst>
              <a:defRPr/>
            </a:pPr>
            <a:r>
              <a:rPr lang="en-US" sz="2000" dirty="0">
                <a:latin typeface="Tahoma" panose="020B0604030504040204" pitchFamily="34" charset="0"/>
                <a:ea typeface="Tahoma" panose="020B0604030504040204" pitchFamily="34" charset="0"/>
                <a:cs typeface="Tahoma" panose="020B0604030504040204" pitchFamily="34" charset="0"/>
              </a:rPr>
              <a:t>Q&amp;A</a:t>
            </a:r>
          </a:p>
          <a:p>
            <a:pPr marL="457200" marR="3811" lvl="2" defTabSz="685783" eaLnBrk="0" hangingPunct="0">
              <a:spcBef>
                <a:spcPts val="0"/>
              </a:spcBef>
              <a:spcAft>
                <a:spcPts val="451"/>
              </a:spcAft>
              <a:buClr>
                <a:srgbClr val="151C77"/>
              </a:buClr>
              <a:buSzPct val="80000"/>
              <a:buNone/>
              <a:tabLst>
                <a:tab pos="209069" algn="l"/>
                <a:tab pos="209545" algn="l"/>
              </a:tabLst>
              <a:defRP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E4839D8-7E3D-441E-AAC3-71365A8550CF}"/>
              </a:ext>
            </a:extLst>
          </p:cNvPr>
          <p:cNvSpPr txBox="1"/>
          <p:nvPr/>
        </p:nvSpPr>
        <p:spPr>
          <a:xfrm>
            <a:off x="-587188" y="702008"/>
            <a:ext cx="9062675" cy="877163"/>
          </a:xfrm>
          <a:prstGeom prst="rect">
            <a:avLst/>
          </a:prstGeom>
        </p:spPr>
        <p:txBody>
          <a:bodyPr/>
          <a:lstStyle>
            <a:defPPr>
              <a:defRPr lang="en-US"/>
            </a:defPPr>
            <a:lvl1pPr algn="r" eaLnBrk="1" hangingPunct="1">
              <a:spcBef>
                <a:spcPct val="0"/>
              </a:spcBef>
              <a:buNone/>
              <a:defRPr sz="2700" b="1" i="0" kern="0">
                <a:latin typeface="+mj-lt"/>
                <a:ea typeface="+mj-ea"/>
                <a:cs typeface="+mj-cs"/>
              </a:defRPr>
            </a:lvl1pPr>
            <a:lvl2pPr algn="r" eaLnBrk="1" hangingPunct="1">
              <a:spcBef>
                <a:spcPct val="0"/>
              </a:spcBef>
              <a:defRPr sz="2700" b="1">
                <a:solidFill>
                  <a:schemeClr val="tx2"/>
                </a:solidFill>
              </a:defRPr>
            </a:lvl2pPr>
            <a:lvl3pPr algn="r" eaLnBrk="1" hangingPunct="1">
              <a:spcBef>
                <a:spcPct val="0"/>
              </a:spcBef>
              <a:defRPr sz="2700" b="1">
                <a:solidFill>
                  <a:schemeClr val="tx2"/>
                </a:solidFill>
              </a:defRPr>
            </a:lvl3pPr>
            <a:lvl4pPr algn="r" eaLnBrk="1" hangingPunct="1">
              <a:spcBef>
                <a:spcPct val="0"/>
              </a:spcBef>
              <a:defRPr sz="2700" b="1">
                <a:solidFill>
                  <a:schemeClr val="tx2"/>
                </a:solidFill>
              </a:defRPr>
            </a:lvl4pPr>
            <a:lvl5pPr algn="r" eaLnBrk="1" hangingPunct="1">
              <a:spcBef>
                <a:spcPct val="0"/>
              </a:spcBef>
              <a:defRPr sz="2700" b="1">
                <a:solidFill>
                  <a:schemeClr val="tx2"/>
                </a:solidFill>
              </a:defRPr>
            </a:lvl5pPr>
            <a:lvl6pPr marL="342891" algn="r" fontAlgn="base">
              <a:spcBef>
                <a:spcPct val="0"/>
              </a:spcBef>
              <a:spcAft>
                <a:spcPct val="0"/>
              </a:spcAft>
              <a:defRPr sz="2700" b="1">
                <a:solidFill>
                  <a:schemeClr val="tx2"/>
                </a:solidFill>
              </a:defRPr>
            </a:lvl6pPr>
            <a:lvl7pPr marL="685783" algn="r" fontAlgn="base">
              <a:spcBef>
                <a:spcPct val="0"/>
              </a:spcBef>
              <a:spcAft>
                <a:spcPct val="0"/>
              </a:spcAft>
              <a:defRPr sz="2700" b="1">
                <a:solidFill>
                  <a:schemeClr val="tx2"/>
                </a:solidFill>
              </a:defRPr>
            </a:lvl7pPr>
            <a:lvl8pPr marL="1028674" algn="r" fontAlgn="base">
              <a:spcBef>
                <a:spcPct val="0"/>
              </a:spcBef>
              <a:spcAft>
                <a:spcPct val="0"/>
              </a:spcAft>
              <a:defRPr sz="2700" b="1">
                <a:solidFill>
                  <a:schemeClr val="tx2"/>
                </a:solidFill>
              </a:defRPr>
            </a:lvl8pPr>
            <a:lvl9pPr marL="1371566" algn="r" fontAlgn="base">
              <a:spcBef>
                <a:spcPct val="0"/>
              </a:spcBef>
              <a:spcAft>
                <a:spcPct val="0"/>
              </a:spcAft>
              <a:defRPr sz="2700" b="1">
                <a:solidFill>
                  <a:schemeClr val="tx2"/>
                </a:solidFill>
              </a:defRPr>
            </a:lvl9pPr>
          </a:lstStyle>
          <a:p>
            <a:r>
              <a:rPr lang="en-US" sz="2400" dirty="0">
                <a:latin typeface="Tahoma" panose="020B0604030504040204" pitchFamily="34" charset="0"/>
                <a:ea typeface="Tahoma" panose="020B0604030504040204" pitchFamily="34" charset="0"/>
                <a:cs typeface="Tahoma" panose="020B0604030504040204" pitchFamily="34" charset="0"/>
              </a:rPr>
              <a:t>Overview of Conceptual Site Model (CSM)</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CF796E2A-2FE0-4406-A656-8652C03F2B1B}"/>
              </a:ext>
            </a:extLst>
          </p:cNvPr>
          <p:cNvSpPr txBox="1"/>
          <p:nvPr/>
        </p:nvSpPr>
        <p:spPr>
          <a:xfrm>
            <a:off x="8691893" y="6486151"/>
            <a:ext cx="375577" cy="253916"/>
          </a:xfrm>
          <a:prstGeom prst="rect">
            <a:avLst/>
          </a:prstGeom>
          <a:noFill/>
        </p:spPr>
        <p:txBody>
          <a:bodyPr wrap="square" rtlCol="0">
            <a:spAutoFit/>
          </a:bodyPr>
          <a:lstStyle/>
          <a:p>
            <a:pPr>
              <a:buNone/>
            </a:pPr>
            <a:fld id="{89E57C24-0758-4695-9D5E-4BB327ECB935}" type="slidenum">
              <a:rPr lang="en-US" sz="1050" b="1"/>
              <a:t>1</a:t>
            </a:fld>
            <a:endParaRPr lang="en-US" sz="1050" b="1" dirty="0"/>
          </a:p>
        </p:txBody>
      </p:sp>
    </p:spTree>
    <p:extLst>
      <p:ext uri="{BB962C8B-B14F-4D97-AF65-F5344CB8AC3E}">
        <p14:creationId xmlns:p14="http://schemas.microsoft.com/office/powerpoint/2010/main" val="204812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455883-009F-417B-8547-931B52A7B56A}"/>
              </a:ext>
            </a:extLst>
          </p:cNvPr>
          <p:cNvSpPr>
            <a:spLocks noGrp="1"/>
          </p:cNvSpPr>
          <p:nvPr>
            <p:ph type="sldNum" sz="quarter" idx="11"/>
          </p:nvPr>
        </p:nvSpPr>
        <p:spPr/>
        <p:txBody>
          <a:bodyPr/>
          <a:lstStyle/>
          <a:p>
            <a:pPr defTabSz="685800">
              <a:defRPr/>
            </a:pPr>
            <a:fld id="{E8C4CF4F-2ECB-4C54-9552-FB58A436033C}" type="slidenum">
              <a:rPr lang="en-US">
                <a:solidFill>
                  <a:srgbClr val="FFFFFF">
                    <a:lumMod val="50000"/>
                  </a:srgbClr>
                </a:solidFill>
              </a:rPr>
              <a:pPr defTabSz="685800">
                <a:defRPr/>
              </a:pPr>
              <a:t>10</a:t>
            </a:fld>
            <a:endParaRPr lang="en-US" dirty="0">
              <a:solidFill>
                <a:srgbClr val="808080"/>
              </a:solidFill>
            </a:endParaRPr>
          </a:p>
        </p:txBody>
      </p:sp>
      <p:sp>
        <p:nvSpPr>
          <p:cNvPr id="53" name="Title 1">
            <a:extLst>
              <a:ext uri="{FF2B5EF4-FFF2-40B4-BE49-F238E27FC236}">
                <a16:creationId xmlns:a16="http://schemas.microsoft.com/office/drawing/2014/main" id="{AAF543F9-9E48-428C-9309-AA085CFB7A5B}"/>
              </a:ext>
            </a:extLst>
          </p:cNvPr>
          <p:cNvSpPr>
            <a:spLocks noGrp="1"/>
          </p:cNvSpPr>
          <p:nvPr>
            <p:ph type="title"/>
          </p:nvPr>
        </p:nvSpPr>
        <p:spPr>
          <a:xfrm>
            <a:off x="954830" y="458183"/>
            <a:ext cx="7390256" cy="685800"/>
          </a:xfrm>
          <a:noFill/>
          <a:ln w="9525">
            <a:noFill/>
            <a:miter lim="800000"/>
            <a:headEnd/>
            <a:tailEnd/>
          </a:ln>
        </p:spPr>
        <p:txBody>
          <a:bodyPr vert="horz" wrap="square" lIns="68580" tIns="34290" rIns="68580" bIns="34290" numCol="1" anchor="ctr" anchorCtr="0" compatLnSpc="1">
            <a:prstTxWarp prst="textNoShape">
              <a:avLst/>
            </a:prstTxWarp>
          </a:bodyPr>
          <a:lstStyle/>
          <a:p>
            <a:pPr lvl="1"/>
            <a:r>
              <a:rPr lang="en-US" i="1" dirty="0">
                <a:solidFill>
                  <a:srgbClr val="1A1596"/>
                </a:solidFill>
                <a:latin typeface="+mj-lt"/>
                <a:ea typeface="+mj-ea"/>
                <a:cs typeface="+mj-cs"/>
              </a:rPr>
              <a:t>Arrow Street Plume - TCE Remediation </a:t>
            </a:r>
          </a:p>
        </p:txBody>
      </p:sp>
      <p:sp>
        <p:nvSpPr>
          <p:cNvPr id="7" name="TextBox 6">
            <a:extLst>
              <a:ext uri="{FF2B5EF4-FFF2-40B4-BE49-F238E27FC236}">
                <a16:creationId xmlns:a16="http://schemas.microsoft.com/office/drawing/2014/main" id="{F0F42A1B-5486-486B-8FC0-ECB0D647ABC5}"/>
              </a:ext>
            </a:extLst>
          </p:cNvPr>
          <p:cNvSpPr txBox="1"/>
          <p:nvPr/>
        </p:nvSpPr>
        <p:spPr>
          <a:xfrm>
            <a:off x="267281" y="1379006"/>
            <a:ext cx="8333795" cy="553998"/>
          </a:xfrm>
          <a:prstGeom prst="rect">
            <a:avLst/>
          </a:prstGeom>
          <a:noFill/>
        </p:spPr>
        <p:txBody>
          <a:bodyPr wrap="square" rtlCol="0">
            <a:spAutoFit/>
          </a:bodyPr>
          <a:lstStyle/>
          <a:p>
            <a:pPr defTabSz="685800">
              <a:buNone/>
            </a:pPr>
            <a:r>
              <a:rPr lang="en-US" sz="1500" b="1" dirty="0">
                <a:solidFill>
                  <a:srgbClr val="003399"/>
                </a:solidFill>
              </a:rPr>
              <a:t>Combined Key Arrow Street Plume Wells – AF1, AF3, AF50, AF57, PW-1 ARW, PW-2 ARW, PW-3 ARW, PW-4 ARW, R17S, R6S, R7S, and AS-Influent</a:t>
            </a:r>
          </a:p>
        </p:txBody>
      </p:sp>
      <p:pic>
        <p:nvPicPr>
          <p:cNvPr id="3" name="Picture 2">
            <a:extLst>
              <a:ext uri="{FF2B5EF4-FFF2-40B4-BE49-F238E27FC236}">
                <a16:creationId xmlns:a16="http://schemas.microsoft.com/office/drawing/2014/main" id="{287A032D-9E3E-42E4-88C6-A956CB7762E8}"/>
              </a:ext>
            </a:extLst>
          </p:cNvPr>
          <p:cNvPicPr>
            <a:picLocks noChangeAspect="1"/>
          </p:cNvPicPr>
          <p:nvPr/>
        </p:nvPicPr>
        <p:blipFill>
          <a:blip r:embed="rId2"/>
          <a:stretch>
            <a:fillRect/>
          </a:stretch>
        </p:blipFill>
        <p:spPr>
          <a:xfrm>
            <a:off x="0" y="2210230"/>
            <a:ext cx="9144000" cy="3455074"/>
          </a:xfrm>
          <a:prstGeom prst="rect">
            <a:avLst/>
          </a:prstGeom>
        </p:spPr>
      </p:pic>
      <p:sp>
        <p:nvSpPr>
          <p:cNvPr id="6" name="TextBox 5">
            <a:extLst>
              <a:ext uri="{FF2B5EF4-FFF2-40B4-BE49-F238E27FC236}">
                <a16:creationId xmlns:a16="http://schemas.microsoft.com/office/drawing/2014/main" id="{BD7D4464-8AE8-433C-B78B-D1BB2736CBD4}"/>
              </a:ext>
            </a:extLst>
          </p:cNvPr>
          <p:cNvSpPr txBox="1"/>
          <p:nvPr/>
        </p:nvSpPr>
        <p:spPr>
          <a:xfrm>
            <a:off x="5764629" y="2168027"/>
            <a:ext cx="1431839" cy="300082"/>
          </a:xfrm>
          <a:prstGeom prst="rect">
            <a:avLst/>
          </a:prstGeom>
          <a:noFill/>
        </p:spPr>
        <p:txBody>
          <a:bodyPr wrap="square" rtlCol="0">
            <a:spAutoFit/>
          </a:bodyPr>
          <a:lstStyle/>
          <a:p>
            <a:pPr defTabSz="685800">
              <a:buNone/>
            </a:pPr>
            <a:r>
              <a:rPr lang="en-US" sz="1350" b="1" dirty="0">
                <a:solidFill>
                  <a:srgbClr val="000000"/>
                </a:solidFill>
              </a:rPr>
              <a:t>Log Scale</a:t>
            </a:r>
          </a:p>
        </p:txBody>
      </p:sp>
    </p:spTree>
    <p:extLst>
      <p:ext uri="{BB962C8B-B14F-4D97-AF65-F5344CB8AC3E}">
        <p14:creationId xmlns:p14="http://schemas.microsoft.com/office/powerpoint/2010/main" val="2395462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A82752C8-B512-407B-C602-884E6C7DAC9D}"/>
              </a:ext>
            </a:extLst>
          </p:cNvPr>
          <p:cNvPicPr>
            <a:picLocks noChangeAspect="1"/>
          </p:cNvPicPr>
          <p:nvPr/>
        </p:nvPicPr>
        <p:blipFill>
          <a:blip r:embed="rId3"/>
          <a:stretch>
            <a:fillRect/>
          </a:stretch>
        </p:blipFill>
        <p:spPr>
          <a:xfrm>
            <a:off x="1121720" y="1221996"/>
            <a:ext cx="7327143" cy="4804803"/>
          </a:xfrm>
          <a:prstGeom prst="rect">
            <a:avLst/>
          </a:prstGeom>
        </p:spPr>
      </p:pic>
      <p:sp>
        <p:nvSpPr>
          <p:cNvPr id="46" name="Slide Number Placeholder 2">
            <a:extLst>
              <a:ext uri="{FF2B5EF4-FFF2-40B4-BE49-F238E27FC236}">
                <a16:creationId xmlns:a16="http://schemas.microsoft.com/office/drawing/2014/main" id="{4C7367CC-143C-45AD-9538-F0166280E70C}"/>
              </a:ext>
            </a:extLst>
          </p:cNvPr>
          <p:cNvSpPr>
            <a:spLocks noGrp="1"/>
          </p:cNvSpPr>
          <p:nvPr>
            <p:ph type="sldNum" sz="quarter" idx="4294967295"/>
          </p:nvPr>
        </p:nvSpPr>
        <p:spPr>
          <a:xfrm>
            <a:off x="8664435" y="6522383"/>
            <a:ext cx="564537" cy="254044"/>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11</a:t>
            </a:fld>
            <a:endParaRPr lang="en-US" sz="1051" b="1" dirty="0">
              <a:solidFill>
                <a:schemeClr val="tx1"/>
              </a:solidFill>
            </a:endParaRPr>
          </a:p>
        </p:txBody>
      </p:sp>
      <p:pic>
        <p:nvPicPr>
          <p:cNvPr id="51" name="Picture 50">
            <a:extLst>
              <a:ext uri="{FF2B5EF4-FFF2-40B4-BE49-F238E27FC236}">
                <a16:creationId xmlns:a16="http://schemas.microsoft.com/office/drawing/2014/main" id="{97E75A22-0258-C4FC-25AF-3558758B086A}"/>
              </a:ext>
            </a:extLst>
          </p:cNvPr>
          <p:cNvPicPr>
            <a:picLocks noChangeAspect="1"/>
          </p:cNvPicPr>
          <p:nvPr/>
        </p:nvPicPr>
        <p:blipFill>
          <a:blip r:embed="rId4"/>
          <a:stretch>
            <a:fillRect/>
          </a:stretch>
        </p:blipFill>
        <p:spPr>
          <a:xfrm>
            <a:off x="1162110" y="1229867"/>
            <a:ext cx="7327143" cy="4870093"/>
          </a:xfrm>
          <a:prstGeom prst="rect">
            <a:avLst/>
          </a:prstGeom>
        </p:spPr>
      </p:pic>
      <p:sp>
        <p:nvSpPr>
          <p:cNvPr id="56" name="Title 1">
            <a:extLst>
              <a:ext uri="{FF2B5EF4-FFF2-40B4-BE49-F238E27FC236}">
                <a16:creationId xmlns:a16="http://schemas.microsoft.com/office/drawing/2014/main" id="{5EA8F8E4-9DFB-0EF3-5839-DD8415655EC2}"/>
              </a:ext>
            </a:extLst>
          </p:cNvPr>
          <p:cNvSpPr txBox="1">
            <a:spLocks/>
          </p:cNvSpPr>
          <p:nvPr/>
        </p:nvSpPr>
        <p:spPr bwMode="auto">
          <a:xfrm>
            <a:off x="-167856" y="388627"/>
            <a:ext cx="8697499"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Cross Sections and Ground Water Flow Overview</a:t>
            </a:r>
          </a:p>
        </p:txBody>
      </p:sp>
    </p:spTree>
    <p:extLst>
      <p:ext uri="{BB962C8B-B14F-4D97-AF65-F5344CB8AC3E}">
        <p14:creationId xmlns:p14="http://schemas.microsoft.com/office/powerpoint/2010/main" val="285684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DC7C5-1A96-7B27-68B8-A4E9E1FEBB6C}"/>
              </a:ext>
            </a:extLst>
          </p:cNvPr>
          <p:cNvSpPr>
            <a:spLocks noGrp="1"/>
          </p:cNvSpPr>
          <p:nvPr>
            <p:ph idx="1"/>
          </p:nvPr>
        </p:nvSpPr>
        <p:spPr/>
        <p:txBody>
          <a:bodyPr/>
          <a:lstStyle/>
          <a:p>
            <a:r>
              <a:rPr lang="en-US" dirty="0"/>
              <a:t>Pause-  Questions/Discussion</a:t>
            </a:r>
          </a:p>
        </p:txBody>
      </p:sp>
      <p:sp>
        <p:nvSpPr>
          <p:cNvPr id="3" name="Text Placeholder 2">
            <a:extLst>
              <a:ext uri="{FF2B5EF4-FFF2-40B4-BE49-F238E27FC236}">
                <a16:creationId xmlns:a16="http://schemas.microsoft.com/office/drawing/2014/main" id="{D9B4A882-0165-BA21-3299-8134657BEDCF}"/>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2FBD1881-676A-4F48-C4C3-821DEBB4E2C0}"/>
              </a:ext>
            </a:extLst>
          </p:cNvPr>
          <p:cNvPicPr>
            <a:picLocks noChangeAspect="1"/>
          </p:cNvPicPr>
          <p:nvPr/>
        </p:nvPicPr>
        <p:blipFill>
          <a:blip r:embed="rId2"/>
          <a:stretch>
            <a:fillRect/>
          </a:stretch>
        </p:blipFill>
        <p:spPr>
          <a:xfrm>
            <a:off x="1612678" y="2164951"/>
            <a:ext cx="5918643" cy="3767663"/>
          </a:xfrm>
          <a:prstGeom prst="rect">
            <a:avLst/>
          </a:prstGeom>
        </p:spPr>
      </p:pic>
    </p:spTree>
    <p:extLst>
      <p:ext uri="{BB962C8B-B14F-4D97-AF65-F5344CB8AC3E}">
        <p14:creationId xmlns:p14="http://schemas.microsoft.com/office/powerpoint/2010/main" val="141932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69C8-1AE5-4DDB-8B6A-3A141EC562F6}"/>
              </a:ext>
            </a:extLst>
          </p:cNvPr>
          <p:cNvSpPr>
            <a:spLocks noGrp="1"/>
          </p:cNvSpPr>
          <p:nvPr>
            <p:ph type="title" idx="4294967295"/>
          </p:nvPr>
        </p:nvSpPr>
        <p:spPr>
          <a:xfrm>
            <a:off x="1753035" y="568033"/>
            <a:ext cx="6688137" cy="707881"/>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Stratigraphic Cross Section Key</a:t>
            </a:r>
          </a:p>
        </p:txBody>
      </p:sp>
      <p:sp>
        <p:nvSpPr>
          <p:cNvPr id="6" name="Slide Number Placeholder 2">
            <a:extLst>
              <a:ext uri="{FF2B5EF4-FFF2-40B4-BE49-F238E27FC236}">
                <a16:creationId xmlns:a16="http://schemas.microsoft.com/office/drawing/2014/main" id="{AA0F7C10-FF14-4AA8-8C87-072CFFA46E6F}"/>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13</a:t>
            </a:fld>
            <a:endParaRPr lang="en-US" sz="1051" b="1" dirty="0">
              <a:solidFill>
                <a:schemeClr val="tx1"/>
              </a:solidFill>
            </a:endParaRPr>
          </a:p>
        </p:txBody>
      </p:sp>
      <p:pic>
        <p:nvPicPr>
          <p:cNvPr id="4" name="Picture 3">
            <a:extLst>
              <a:ext uri="{FF2B5EF4-FFF2-40B4-BE49-F238E27FC236}">
                <a16:creationId xmlns:a16="http://schemas.microsoft.com/office/drawing/2014/main" id="{2160349A-1BCD-4F66-A58E-C80B28EEF1FE}"/>
              </a:ext>
            </a:extLst>
          </p:cNvPr>
          <p:cNvPicPr>
            <a:picLocks noChangeAspect="1"/>
          </p:cNvPicPr>
          <p:nvPr/>
        </p:nvPicPr>
        <p:blipFill rotWithShape="1">
          <a:blip r:embed="rId3"/>
          <a:srcRect r="20588"/>
          <a:stretch/>
        </p:blipFill>
        <p:spPr>
          <a:xfrm>
            <a:off x="0" y="1203665"/>
            <a:ext cx="9144000" cy="3352802"/>
          </a:xfrm>
          <a:prstGeom prst="rect">
            <a:avLst/>
          </a:prstGeom>
        </p:spPr>
      </p:pic>
      <p:pic>
        <p:nvPicPr>
          <p:cNvPr id="11" name="Picture 10">
            <a:extLst>
              <a:ext uri="{FF2B5EF4-FFF2-40B4-BE49-F238E27FC236}">
                <a16:creationId xmlns:a16="http://schemas.microsoft.com/office/drawing/2014/main" id="{7C8BB681-6F41-45D7-8C4D-C9B1EBA4F559}"/>
              </a:ext>
            </a:extLst>
          </p:cNvPr>
          <p:cNvPicPr>
            <a:picLocks noChangeAspect="1"/>
          </p:cNvPicPr>
          <p:nvPr/>
        </p:nvPicPr>
        <p:blipFill>
          <a:blip r:embed="rId4"/>
          <a:stretch>
            <a:fillRect/>
          </a:stretch>
        </p:blipFill>
        <p:spPr>
          <a:xfrm>
            <a:off x="8309995" y="3691790"/>
            <a:ext cx="757451" cy="737162"/>
          </a:xfrm>
          <a:prstGeom prst="rect">
            <a:avLst/>
          </a:prstGeom>
        </p:spPr>
      </p:pic>
      <p:grpSp>
        <p:nvGrpSpPr>
          <p:cNvPr id="14" name="Group 13">
            <a:extLst>
              <a:ext uri="{FF2B5EF4-FFF2-40B4-BE49-F238E27FC236}">
                <a16:creationId xmlns:a16="http://schemas.microsoft.com/office/drawing/2014/main" id="{267A7C95-9A90-4DEB-9A29-AAB472DCDC64}"/>
              </a:ext>
            </a:extLst>
          </p:cNvPr>
          <p:cNvGrpSpPr/>
          <p:nvPr/>
        </p:nvGrpSpPr>
        <p:grpSpPr>
          <a:xfrm>
            <a:off x="1977926" y="4791273"/>
            <a:ext cx="6063222" cy="1519184"/>
            <a:chOff x="139187" y="4428952"/>
            <a:chExt cx="3689010" cy="924308"/>
          </a:xfrm>
        </p:grpSpPr>
        <p:pic>
          <p:nvPicPr>
            <p:cNvPr id="9" name="Picture 8">
              <a:extLst>
                <a:ext uri="{FF2B5EF4-FFF2-40B4-BE49-F238E27FC236}">
                  <a16:creationId xmlns:a16="http://schemas.microsoft.com/office/drawing/2014/main" id="{AE5AD693-F3E5-4126-B8D6-66EA9C1D0B87}"/>
                </a:ext>
              </a:extLst>
            </p:cNvPr>
            <p:cNvPicPr>
              <a:picLocks noChangeAspect="1"/>
            </p:cNvPicPr>
            <p:nvPr/>
          </p:nvPicPr>
          <p:blipFill rotWithShape="1">
            <a:blip r:embed="rId5"/>
            <a:srcRect l="4015" r="2634" b="4389"/>
            <a:stretch/>
          </p:blipFill>
          <p:spPr>
            <a:xfrm>
              <a:off x="139187" y="4428952"/>
              <a:ext cx="3227696" cy="837841"/>
            </a:xfrm>
            <a:prstGeom prst="rect">
              <a:avLst/>
            </a:prstGeom>
          </p:spPr>
        </p:pic>
        <p:pic>
          <p:nvPicPr>
            <p:cNvPr id="13" name="Picture 12">
              <a:extLst>
                <a:ext uri="{FF2B5EF4-FFF2-40B4-BE49-F238E27FC236}">
                  <a16:creationId xmlns:a16="http://schemas.microsoft.com/office/drawing/2014/main" id="{63FDF377-BFF7-477E-BD98-9274C21CB391}"/>
                </a:ext>
              </a:extLst>
            </p:cNvPr>
            <p:cNvPicPr>
              <a:picLocks noChangeAspect="1"/>
            </p:cNvPicPr>
            <p:nvPr/>
          </p:nvPicPr>
          <p:blipFill>
            <a:blip r:embed="rId6"/>
            <a:stretch>
              <a:fillRect/>
            </a:stretch>
          </p:blipFill>
          <p:spPr>
            <a:xfrm>
              <a:off x="2299292" y="5132813"/>
              <a:ext cx="1528905" cy="220447"/>
            </a:xfrm>
            <a:prstGeom prst="rect">
              <a:avLst/>
            </a:prstGeom>
          </p:spPr>
        </p:pic>
      </p:grpSp>
    </p:spTree>
    <p:extLst>
      <p:ext uri="{BB962C8B-B14F-4D97-AF65-F5344CB8AC3E}">
        <p14:creationId xmlns:p14="http://schemas.microsoft.com/office/powerpoint/2010/main" val="97140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83B3FB-E92C-A5FD-9331-9B907B7AD4BE}"/>
              </a:ext>
            </a:extLst>
          </p:cNvPr>
          <p:cNvPicPr>
            <a:picLocks noChangeAspect="1"/>
          </p:cNvPicPr>
          <p:nvPr/>
        </p:nvPicPr>
        <p:blipFill>
          <a:blip r:embed="rId3"/>
          <a:stretch>
            <a:fillRect/>
          </a:stretch>
        </p:blipFill>
        <p:spPr>
          <a:xfrm>
            <a:off x="0" y="1543210"/>
            <a:ext cx="9144000" cy="3771580"/>
          </a:xfrm>
          <a:prstGeom prst="rect">
            <a:avLst/>
          </a:prstGeom>
        </p:spPr>
      </p:pic>
      <p:sp>
        <p:nvSpPr>
          <p:cNvPr id="5" name="Rectangle 4">
            <a:extLst>
              <a:ext uri="{FF2B5EF4-FFF2-40B4-BE49-F238E27FC236}">
                <a16:creationId xmlns:a16="http://schemas.microsoft.com/office/drawing/2014/main" id="{B7AC66BA-0CA1-4BF4-B521-BD653DDFC4C8}"/>
              </a:ext>
            </a:extLst>
          </p:cNvPr>
          <p:cNvSpPr/>
          <p:nvPr/>
        </p:nvSpPr>
        <p:spPr>
          <a:xfrm>
            <a:off x="4084983" y="2203923"/>
            <a:ext cx="4516092" cy="20273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650E1BA1-1A3D-4CF5-9999-399A8D0996B2}"/>
              </a:ext>
            </a:extLst>
          </p:cNvPr>
          <p:cNvSpPr/>
          <p:nvPr/>
        </p:nvSpPr>
        <p:spPr>
          <a:xfrm>
            <a:off x="966831" y="2327445"/>
            <a:ext cx="1570630" cy="19038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7" name="Picture 26">
            <a:extLst>
              <a:ext uri="{FF2B5EF4-FFF2-40B4-BE49-F238E27FC236}">
                <a16:creationId xmlns:a16="http://schemas.microsoft.com/office/drawing/2014/main" id="{27BE995C-72D2-4CA2-B851-4D2E3C7807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600" y="4354873"/>
            <a:ext cx="2476500" cy="1940166"/>
          </a:xfrm>
          <a:prstGeom prst="rect">
            <a:avLst/>
          </a:prstGeom>
        </p:spPr>
      </p:pic>
      <p:sp>
        <p:nvSpPr>
          <p:cNvPr id="2" name="Title 1">
            <a:extLst>
              <a:ext uri="{FF2B5EF4-FFF2-40B4-BE49-F238E27FC236}">
                <a16:creationId xmlns:a16="http://schemas.microsoft.com/office/drawing/2014/main" id="{A87597D8-01C0-41B1-BA04-D1A378E13CA0}"/>
              </a:ext>
            </a:extLst>
          </p:cNvPr>
          <p:cNvSpPr>
            <a:spLocks noGrp="1"/>
          </p:cNvSpPr>
          <p:nvPr>
            <p:ph type="title" idx="4294967295"/>
          </p:nvPr>
        </p:nvSpPr>
        <p:spPr>
          <a:xfrm>
            <a:off x="1772927" y="562961"/>
            <a:ext cx="6689725" cy="740707"/>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Overview: Cross Sections A, C, D, and E</a:t>
            </a:r>
          </a:p>
        </p:txBody>
      </p:sp>
      <p:sp>
        <p:nvSpPr>
          <p:cNvPr id="7" name="Slide Number Placeholder 2">
            <a:extLst>
              <a:ext uri="{FF2B5EF4-FFF2-40B4-BE49-F238E27FC236}">
                <a16:creationId xmlns:a16="http://schemas.microsoft.com/office/drawing/2014/main" id="{96849302-0E45-4DDF-964D-79738A1F7924}"/>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14</a:t>
            </a:fld>
            <a:endParaRPr lang="en-US" sz="1051" b="1" dirty="0">
              <a:solidFill>
                <a:schemeClr val="tx1"/>
              </a:solidFill>
            </a:endParaRPr>
          </a:p>
        </p:txBody>
      </p:sp>
      <p:sp>
        <p:nvSpPr>
          <p:cNvPr id="9" name="Freeform: Shape 8">
            <a:extLst>
              <a:ext uri="{FF2B5EF4-FFF2-40B4-BE49-F238E27FC236}">
                <a16:creationId xmlns:a16="http://schemas.microsoft.com/office/drawing/2014/main" id="{4BECFE06-B451-4CEB-A082-CF43676A7019}"/>
              </a:ext>
            </a:extLst>
          </p:cNvPr>
          <p:cNvSpPr/>
          <p:nvPr/>
        </p:nvSpPr>
        <p:spPr bwMode="auto">
          <a:xfrm>
            <a:off x="802445" y="5064369"/>
            <a:ext cx="1624231" cy="764931"/>
          </a:xfrm>
          <a:custGeom>
            <a:avLst/>
            <a:gdLst>
              <a:gd name="connsiteX0" fmla="*/ 0 w 1362808"/>
              <a:gd name="connsiteY0" fmla="*/ 633046 h 633046"/>
              <a:gd name="connsiteX1" fmla="*/ 1063870 w 1362808"/>
              <a:gd name="connsiteY1" fmla="*/ 0 h 633046"/>
              <a:gd name="connsiteX2" fmla="*/ 1362808 w 1362808"/>
              <a:gd name="connsiteY2" fmla="*/ 167054 h 633046"/>
            </a:gdLst>
            <a:ahLst/>
            <a:cxnLst>
              <a:cxn ang="0">
                <a:pos x="connsiteX0" y="connsiteY0"/>
              </a:cxn>
              <a:cxn ang="0">
                <a:pos x="connsiteX1" y="connsiteY1"/>
              </a:cxn>
              <a:cxn ang="0">
                <a:pos x="connsiteX2" y="connsiteY2"/>
              </a:cxn>
            </a:cxnLst>
            <a:rect l="l" t="t" r="r" b="b"/>
            <a:pathLst>
              <a:path w="1362808" h="633046">
                <a:moveTo>
                  <a:pt x="0" y="633046"/>
                </a:moveTo>
                <a:lnTo>
                  <a:pt x="1063870" y="0"/>
                </a:lnTo>
                <a:lnTo>
                  <a:pt x="1362808" y="167054"/>
                </a:lnTo>
              </a:path>
            </a:pathLst>
          </a:custGeom>
          <a:ln w="38100">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096E06DA-D8E6-4E2F-9984-0BDEE6C77434}"/>
              </a:ext>
            </a:extLst>
          </p:cNvPr>
          <p:cNvSpPr txBox="1"/>
          <p:nvPr/>
        </p:nvSpPr>
        <p:spPr>
          <a:xfrm>
            <a:off x="484720" y="5561640"/>
            <a:ext cx="389850" cy="461665"/>
          </a:xfrm>
          <a:prstGeom prst="rect">
            <a:avLst/>
          </a:prstGeom>
          <a:noFill/>
        </p:spPr>
        <p:txBody>
          <a:bodyPr wrap="none" rtlCol="0">
            <a:spAutoFit/>
          </a:bodyPr>
          <a:lstStyle/>
          <a:p>
            <a:pPr>
              <a:buNone/>
            </a:pPr>
            <a:r>
              <a:rPr lang="en-US" dirty="0">
                <a:solidFill>
                  <a:schemeClr val="bg1"/>
                </a:solidFill>
              </a:rPr>
              <a:t>A</a:t>
            </a:r>
          </a:p>
        </p:txBody>
      </p:sp>
      <p:sp>
        <p:nvSpPr>
          <p:cNvPr id="12" name="TextBox 11">
            <a:extLst>
              <a:ext uri="{FF2B5EF4-FFF2-40B4-BE49-F238E27FC236}">
                <a16:creationId xmlns:a16="http://schemas.microsoft.com/office/drawing/2014/main" id="{568A22D2-F7E9-4AE8-9784-D404AEC9804D}"/>
              </a:ext>
            </a:extLst>
          </p:cNvPr>
          <p:cNvSpPr txBox="1"/>
          <p:nvPr/>
        </p:nvSpPr>
        <p:spPr>
          <a:xfrm>
            <a:off x="2349807" y="4875577"/>
            <a:ext cx="449162" cy="461665"/>
          </a:xfrm>
          <a:prstGeom prst="rect">
            <a:avLst/>
          </a:prstGeom>
          <a:noFill/>
        </p:spPr>
        <p:txBody>
          <a:bodyPr wrap="none" rtlCol="0">
            <a:spAutoFit/>
          </a:bodyPr>
          <a:lstStyle/>
          <a:p>
            <a:pPr>
              <a:buNone/>
            </a:pPr>
            <a:r>
              <a:rPr lang="en-US" dirty="0">
                <a:solidFill>
                  <a:schemeClr val="bg1"/>
                </a:solidFill>
              </a:rPr>
              <a:t>A’</a:t>
            </a:r>
          </a:p>
        </p:txBody>
      </p:sp>
      <p:grpSp>
        <p:nvGrpSpPr>
          <p:cNvPr id="16" name="Group 15">
            <a:extLst>
              <a:ext uri="{FF2B5EF4-FFF2-40B4-BE49-F238E27FC236}">
                <a16:creationId xmlns:a16="http://schemas.microsoft.com/office/drawing/2014/main" id="{2474268F-4897-9B2A-B28D-9B9B3732327F}"/>
              </a:ext>
            </a:extLst>
          </p:cNvPr>
          <p:cNvGrpSpPr/>
          <p:nvPr/>
        </p:nvGrpSpPr>
        <p:grpSpPr>
          <a:xfrm>
            <a:off x="9572351" y="1467529"/>
            <a:ext cx="9144000" cy="4661159"/>
            <a:chOff x="0" y="1544470"/>
            <a:chExt cx="9144000" cy="4661159"/>
          </a:xfrm>
        </p:grpSpPr>
        <p:pic>
          <p:nvPicPr>
            <p:cNvPr id="14" name="Picture 13">
              <a:extLst>
                <a:ext uri="{FF2B5EF4-FFF2-40B4-BE49-F238E27FC236}">
                  <a16:creationId xmlns:a16="http://schemas.microsoft.com/office/drawing/2014/main" id="{9CF0C7BF-81F2-5EF0-A052-01923F5B8D21}"/>
                </a:ext>
              </a:extLst>
            </p:cNvPr>
            <p:cNvPicPr>
              <a:picLocks noChangeAspect="1"/>
            </p:cNvPicPr>
            <p:nvPr/>
          </p:nvPicPr>
          <p:blipFill>
            <a:blip r:embed="rId5"/>
            <a:stretch>
              <a:fillRect/>
            </a:stretch>
          </p:blipFill>
          <p:spPr>
            <a:xfrm>
              <a:off x="0" y="1544470"/>
              <a:ext cx="9144000" cy="3769059"/>
            </a:xfrm>
            <a:prstGeom prst="rect">
              <a:avLst/>
            </a:prstGeom>
          </p:spPr>
        </p:pic>
        <p:pic>
          <p:nvPicPr>
            <p:cNvPr id="15" name="Picture 14">
              <a:extLst>
                <a:ext uri="{FF2B5EF4-FFF2-40B4-BE49-F238E27FC236}">
                  <a16:creationId xmlns:a16="http://schemas.microsoft.com/office/drawing/2014/main" id="{07D5EA42-EE79-4403-9D5B-A8D8E93568C0}"/>
                </a:ext>
              </a:extLst>
            </p:cNvPr>
            <p:cNvPicPr>
              <a:picLocks noChangeAspect="1"/>
            </p:cNvPicPr>
            <p:nvPr/>
          </p:nvPicPr>
          <p:blipFill>
            <a:blip r:embed="rId6"/>
            <a:stretch>
              <a:fillRect/>
            </a:stretch>
          </p:blipFill>
          <p:spPr>
            <a:xfrm>
              <a:off x="6359033" y="5295518"/>
              <a:ext cx="1864083" cy="910111"/>
            </a:xfrm>
            <a:prstGeom prst="rect">
              <a:avLst/>
            </a:prstGeom>
          </p:spPr>
        </p:pic>
      </p:grpSp>
    </p:spTree>
    <p:extLst>
      <p:ext uri="{BB962C8B-B14F-4D97-AF65-F5344CB8AC3E}">
        <p14:creationId xmlns:p14="http://schemas.microsoft.com/office/powerpoint/2010/main" val="255698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BE9922-0AE7-EFB5-3DD6-BB1B675E66D1}"/>
              </a:ext>
            </a:extLst>
          </p:cNvPr>
          <p:cNvPicPr>
            <a:picLocks noChangeAspect="1"/>
          </p:cNvPicPr>
          <p:nvPr/>
        </p:nvPicPr>
        <p:blipFill>
          <a:blip r:embed="rId3"/>
          <a:stretch>
            <a:fillRect/>
          </a:stretch>
        </p:blipFill>
        <p:spPr>
          <a:xfrm>
            <a:off x="79513" y="1538934"/>
            <a:ext cx="9144000" cy="4262244"/>
          </a:xfrm>
          <a:prstGeom prst="rect">
            <a:avLst/>
          </a:prstGeom>
        </p:spPr>
      </p:pic>
      <p:grpSp>
        <p:nvGrpSpPr>
          <p:cNvPr id="32" name="Group 31">
            <a:extLst>
              <a:ext uri="{FF2B5EF4-FFF2-40B4-BE49-F238E27FC236}">
                <a16:creationId xmlns:a16="http://schemas.microsoft.com/office/drawing/2014/main" id="{E87953FD-4032-6F05-76A6-D9592DE07767}"/>
              </a:ext>
            </a:extLst>
          </p:cNvPr>
          <p:cNvGrpSpPr/>
          <p:nvPr/>
        </p:nvGrpSpPr>
        <p:grpSpPr>
          <a:xfrm>
            <a:off x="0" y="1610139"/>
            <a:ext cx="9114183" cy="4595490"/>
            <a:chOff x="0" y="1610139"/>
            <a:chExt cx="9114183" cy="4595490"/>
          </a:xfrm>
        </p:grpSpPr>
        <p:pic>
          <p:nvPicPr>
            <p:cNvPr id="29" name="Picture 28">
              <a:extLst>
                <a:ext uri="{FF2B5EF4-FFF2-40B4-BE49-F238E27FC236}">
                  <a16:creationId xmlns:a16="http://schemas.microsoft.com/office/drawing/2014/main" id="{2567385D-58BE-BC94-C71B-8F4913CB9631}"/>
                </a:ext>
              </a:extLst>
            </p:cNvPr>
            <p:cNvPicPr>
              <a:picLocks noChangeAspect="1"/>
            </p:cNvPicPr>
            <p:nvPr/>
          </p:nvPicPr>
          <p:blipFill>
            <a:blip r:embed="rId4"/>
            <a:stretch>
              <a:fillRect/>
            </a:stretch>
          </p:blipFill>
          <p:spPr>
            <a:xfrm>
              <a:off x="0" y="1610139"/>
              <a:ext cx="9114183" cy="4213237"/>
            </a:xfrm>
            <a:prstGeom prst="rect">
              <a:avLst/>
            </a:prstGeom>
          </p:spPr>
        </p:pic>
        <p:pic>
          <p:nvPicPr>
            <p:cNvPr id="31" name="Picture 30">
              <a:extLst>
                <a:ext uri="{FF2B5EF4-FFF2-40B4-BE49-F238E27FC236}">
                  <a16:creationId xmlns:a16="http://schemas.microsoft.com/office/drawing/2014/main" id="{665297B7-DE86-B6C5-A0D8-EAD975F9BC66}"/>
                </a:ext>
              </a:extLst>
            </p:cNvPr>
            <p:cNvPicPr>
              <a:picLocks noChangeAspect="1"/>
            </p:cNvPicPr>
            <p:nvPr/>
          </p:nvPicPr>
          <p:blipFill>
            <a:blip r:embed="rId5"/>
            <a:stretch>
              <a:fillRect/>
            </a:stretch>
          </p:blipFill>
          <p:spPr>
            <a:xfrm>
              <a:off x="6359033" y="5295518"/>
              <a:ext cx="1864083" cy="910111"/>
            </a:xfrm>
            <a:prstGeom prst="rect">
              <a:avLst/>
            </a:prstGeom>
          </p:spPr>
        </p:pic>
      </p:grpSp>
      <p:sp>
        <p:nvSpPr>
          <p:cNvPr id="2" name="Title 1">
            <a:extLst>
              <a:ext uri="{FF2B5EF4-FFF2-40B4-BE49-F238E27FC236}">
                <a16:creationId xmlns:a16="http://schemas.microsoft.com/office/drawing/2014/main" id="{471022D7-125B-4491-A7B8-CB5F89934FC8}"/>
              </a:ext>
            </a:extLst>
          </p:cNvPr>
          <p:cNvSpPr>
            <a:spLocks noGrp="1"/>
          </p:cNvSpPr>
          <p:nvPr>
            <p:ph type="title" idx="4294967295"/>
          </p:nvPr>
        </p:nvSpPr>
        <p:spPr>
          <a:xfrm>
            <a:off x="512618" y="504200"/>
            <a:ext cx="7938655" cy="685800"/>
          </a:xfrm>
        </p:spPr>
        <p:txBody>
          <a:bodyPr>
            <a:normAutofit fontScale="90000"/>
          </a:bodyPr>
          <a:lstStyle/>
          <a:p>
            <a:r>
              <a:rPr lang="en-US" i="0" dirty="0">
                <a:solidFill>
                  <a:schemeClr val="tx1"/>
                </a:solidFill>
                <a:latin typeface="Tahoma" panose="020B0604030504040204" pitchFamily="34" charset="0"/>
                <a:ea typeface="Tahoma" panose="020B0604030504040204" pitchFamily="34" charset="0"/>
                <a:cs typeface="Tahoma" panose="020B0604030504040204" pitchFamily="34" charset="0"/>
              </a:rPr>
              <a:t>Van Etten Lake: A Groundwater Discharge </a:t>
            </a:r>
            <a:br>
              <a:rPr lang="en-US" i="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i="0" dirty="0">
                <a:solidFill>
                  <a:schemeClr val="tx1"/>
                </a:solidFill>
                <a:latin typeface="Tahoma" panose="020B0604030504040204" pitchFamily="34" charset="0"/>
                <a:ea typeface="Tahoma" panose="020B0604030504040204" pitchFamily="34" charset="0"/>
                <a:cs typeface="Tahoma" panose="020B0604030504040204" pitchFamily="34" charset="0"/>
              </a:rPr>
              <a:t>Lake With Seasonally Controlled Outlet</a:t>
            </a:r>
            <a:br>
              <a:rPr lang="en-US" i="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1500" i="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Slide Number Placeholder 2">
            <a:extLst>
              <a:ext uri="{FF2B5EF4-FFF2-40B4-BE49-F238E27FC236}">
                <a16:creationId xmlns:a16="http://schemas.microsoft.com/office/drawing/2014/main" id="{712AEA26-E834-42D1-8794-1D2A16087699}"/>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15</a:t>
            </a:fld>
            <a:endParaRPr lang="en-US" sz="1051" b="1" dirty="0">
              <a:solidFill>
                <a:schemeClr val="tx1"/>
              </a:solidFill>
            </a:endParaRPr>
          </a:p>
        </p:txBody>
      </p:sp>
      <p:grpSp>
        <p:nvGrpSpPr>
          <p:cNvPr id="3" name="Group 2">
            <a:extLst>
              <a:ext uri="{FF2B5EF4-FFF2-40B4-BE49-F238E27FC236}">
                <a16:creationId xmlns:a16="http://schemas.microsoft.com/office/drawing/2014/main" id="{18581214-77F4-4D7E-9DE8-9906CE31781A}"/>
              </a:ext>
            </a:extLst>
          </p:cNvPr>
          <p:cNvGrpSpPr/>
          <p:nvPr/>
        </p:nvGrpSpPr>
        <p:grpSpPr>
          <a:xfrm rot="1056873">
            <a:off x="6213806" y="1817818"/>
            <a:ext cx="1618106" cy="1670737"/>
            <a:chOff x="6906017" y="1560344"/>
            <a:chExt cx="2121250" cy="2178549"/>
          </a:xfrm>
        </p:grpSpPr>
        <p:sp>
          <p:nvSpPr>
            <p:cNvPr id="10" name="Rectangle 9">
              <a:extLst>
                <a:ext uri="{FF2B5EF4-FFF2-40B4-BE49-F238E27FC236}">
                  <a16:creationId xmlns:a16="http://schemas.microsoft.com/office/drawing/2014/main" id="{5FFC1AE8-EE83-4D18-9BBF-601A1C0EA958}"/>
                </a:ext>
              </a:extLst>
            </p:cNvPr>
            <p:cNvSpPr/>
            <p:nvPr/>
          </p:nvSpPr>
          <p:spPr>
            <a:xfrm>
              <a:off x="8479837" y="2400608"/>
              <a:ext cx="547430" cy="1338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2" name="Straight Arrow Connector 11">
              <a:extLst>
                <a:ext uri="{FF2B5EF4-FFF2-40B4-BE49-F238E27FC236}">
                  <a16:creationId xmlns:a16="http://schemas.microsoft.com/office/drawing/2014/main" id="{CDE6CE5F-EB83-4615-A570-C88E26BECFD9}"/>
                </a:ext>
              </a:extLst>
            </p:cNvPr>
            <p:cNvCxnSpPr>
              <a:cxnSpLocks/>
            </p:cNvCxnSpPr>
            <p:nvPr/>
          </p:nvCxnSpPr>
          <p:spPr>
            <a:xfrm flipH="1">
              <a:off x="8482508" y="2660863"/>
              <a:ext cx="42477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CA75A7-BDB3-4CBB-A8E7-6A9B7B28678A}"/>
                </a:ext>
              </a:extLst>
            </p:cNvPr>
            <p:cNvCxnSpPr>
              <a:cxnSpLocks/>
            </p:cNvCxnSpPr>
            <p:nvPr/>
          </p:nvCxnSpPr>
          <p:spPr>
            <a:xfrm>
              <a:off x="8613814" y="2816731"/>
              <a:ext cx="252827"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2F5446D-2073-4B7C-A578-F26827C70ADC}"/>
                </a:ext>
              </a:extLst>
            </p:cNvPr>
            <p:cNvSpPr txBox="1"/>
            <p:nvPr/>
          </p:nvSpPr>
          <p:spPr>
            <a:xfrm rot="20543127">
              <a:off x="6906017" y="1560344"/>
              <a:ext cx="1934533" cy="716363"/>
            </a:xfrm>
            <a:prstGeom prst="rect">
              <a:avLst/>
            </a:prstGeom>
            <a:noFill/>
          </p:spPr>
          <p:txBody>
            <a:bodyPr wrap="square" rtlCol="0">
              <a:spAutoFit/>
            </a:bodyPr>
            <a:lstStyle/>
            <a:p>
              <a:pPr algn="ctr">
                <a:buNone/>
              </a:pPr>
              <a:r>
                <a:rPr lang="en-US" sz="1350" dirty="0"/>
                <a:t>~up to 400 ft</a:t>
              </a:r>
            </a:p>
            <a:p>
              <a:pPr algn="ctr">
                <a:buNone/>
              </a:pPr>
              <a:r>
                <a:rPr lang="en-US" sz="1350" dirty="0"/>
                <a:t>dynamic zone</a:t>
              </a:r>
            </a:p>
          </p:txBody>
        </p:sp>
        <p:cxnSp>
          <p:nvCxnSpPr>
            <p:cNvPr id="16" name="Straight Arrow Connector 15">
              <a:extLst>
                <a:ext uri="{FF2B5EF4-FFF2-40B4-BE49-F238E27FC236}">
                  <a16:creationId xmlns:a16="http://schemas.microsoft.com/office/drawing/2014/main" id="{5686EA12-E454-4BC9-BB25-83FA5BEFC4E9}"/>
                </a:ext>
              </a:extLst>
            </p:cNvPr>
            <p:cNvCxnSpPr>
              <a:cxnSpLocks/>
            </p:cNvCxnSpPr>
            <p:nvPr/>
          </p:nvCxnSpPr>
          <p:spPr>
            <a:xfrm>
              <a:off x="8618305" y="3490432"/>
              <a:ext cx="240782"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DFC662-488C-4A5E-B515-67862D3EB65A}"/>
                </a:ext>
              </a:extLst>
            </p:cNvPr>
            <p:cNvCxnSpPr>
              <a:cxnSpLocks/>
            </p:cNvCxnSpPr>
            <p:nvPr/>
          </p:nvCxnSpPr>
          <p:spPr>
            <a:xfrm flipH="1">
              <a:off x="8572737" y="3278270"/>
              <a:ext cx="312551"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 name="Straight Arrow Connector 4">
            <a:extLst>
              <a:ext uri="{FF2B5EF4-FFF2-40B4-BE49-F238E27FC236}">
                <a16:creationId xmlns:a16="http://schemas.microsoft.com/office/drawing/2014/main" id="{9D0BFF68-7A58-4C0B-B98F-A4A56AB39F20}"/>
              </a:ext>
            </a:extLst>
          </p:cNvPr>
          <p:cNvCxnSpPr>
            <a:cxnSpLocks/>
          </p:cNvCxnSpPr>
          <p:nvPr/>
        </p:nvCxnSpPr>
        <p:spPr bwMode="auto">
          <a:xfrm>
            <a:off x="7138543" y="2386196"/>
            <a:ext cx="152532" cy="320233"/>
          </a:xfrm>
          <a:prstGeom prst="straightConnector1">
            <a:avLst/>
          </a:prstGeom>
          <a:noFill/>
          <a:ln w="952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62245C41-C740-4842-A74C-23B2A220AD29}"/>
              </a:ext>
            </a:extLst>
          </p:cNvPr>
          <p:cNvCxnSpPr/>
          <p:nvPr/>
        </p:nvCxnSpPr>
        <p:spPr bwMode="auto">
          <a:xfrm>
            <a:off x="8717280" y="1154430"/>
            <a:ext cx="685800" cy="685800"/>
          </a:xfrm>
          <a:prstGeom prst="straightConnector1">
            <a:avLst/>
          </a:prstGeom>
          <a:noFill/>
          <a:ln w="9525" cap="flat" cmpd="sng" algn="ctr">
            <a:noFill/>
            <a:prstDash val="solid"/>
            <a:round/>
            <a:headEnd type="none" w="med" len="med"/>
            <a:tailEnd type="triangle"/>
          </a:ln>
          <a:effectLst/>
        </p:spPr>
      </p:cxnSp>
      <p:sp>
        <p:nvSpPr>
          <p:cNvPr id="23" name="Arc 22">
            <a:extLst>
              <a:ext uri="{FF2B5EF4-FFF2-40B4-BE49-F238E27FC236}">
                <a16:creationId xmlns:a16="http://schemas.microsoft.com/office/drawing/2014/main" id="{0E5AD3A4-B4D3-45C0-820B-2DB5ECC54134}"/>
              </a:ext>
            </a:extLst>
          </p:cNvPr>
          <p:cNvSpPr/>
          <p:nvPr/>
        </p:nvSpPr>
        <p:spPr bwMode="auto">
          <a:xfrm>
            <a:off x="6534809" y="3677404"/>
            <a:ext cx="685800" cy="685800"/>
          </a:xfrm>
          <a:prstGeom prst="arc">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pic>
        <p:nvPicPr>
          <p:cNvPr id="13" name="Picture 12">
            <a:extLst>
              <a:ext uri="{FF2B5EF4-FFF2-40B4-BE49-F238E27FC236}">
                <a16:creationId xmlns:a16="http://schemas.microsoft.com/office/drawing/2014/main" id="{0D81E280-D585-9D59-AC6C-EAA9B6B69E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5600" y="4354873"/>
            <a:ext cx="2476500" cy="1940166"/>
          </a:xfrm>
          <a:prstGeom prst="rect">
            <a:avLst/>
          </a:prstGeom>
        </p:spPr>
      </p:pic>
      <p:sp>
        <p:nvSpPr>
          <p:cNvPr id="20" name="TextBox 19">
            <a:extLst>
              <a:ext uri="{FF2B5EF4-FFF2-40B4-BE49-F238E27FC236}">
                <a16:creationId xmlns:a16="http://schemas.microsoft.com/office/drawing/2014/main" id="{27B6BA51-ACD3-0641-DA88-F7F2C66DC55E}"/>
              </a:ext>
            </a:extLst>
          </p:cNvPr>
          <p:cNvSpPr txBox="1"/>
          <p:nvPr/>
        </p:nvSpPr>
        <p:spPr>
          <a:xfrm>
            <a:off x="1280108" y="5067944"/>
            <a:ext cx="407484" cy="461665"/>
          </a:xfrm>
          <a:prstGeom prst="rect">
            <a:avLst/>
          </a:prstGeom>
          <a:noFill/>
        </p:spPr>
        <p:txBody>
          <a:bodyPr wrap="none" rtlCol="0">
            <a:spAutoFit/>
          </a:bodyPr>
          <a:lstStyle/>
          <a:p>
            <a:pPr>
              <a:buNone/>
            </a:pPr>
            <a:r>
              <a:rPr lang="en-US" dirty="0">
                <a:solidFill>
                  <a:schemeClr val="bg1"/>
                </a:solidFill>
              </a:rPr>
              <a:t>C</a:t>
            </a:r>
          </a:p>
        </p:txBody>
      </p:sp>
      <p:sp>
        <p:nvSpPr>
          <p:cNvPr id="21" name="TextBox 20">
            <a:extLst>
              <a:ext uri="{FF2B5EF4-FFF2-40B4-BE49-F238E27FC236}">
                <a16:creationId xmlns:a16="http://schemas.microsoft.com/office/drawing/2014/main" id="{41988FED-CBB3-CE17-A086-BB162839906F}"/>
              </a:ext>
            </a:extLst>
          </p:cNvPr>
          <p:cNvSpPr txBox="1"/>
          <p:nvPr/>
        </p:nvSpPr>
        <p:spPr>
          <a:xfrm>
            <a:off x="2097266" y="4737755"/>
            <a:ext cx="476412" cy="461665"/>
          </a:xfrm>
          <a:prstGeom prst="rect">
            <a:avLst/>
          </a:prstGeom>
          <a:noFill/>
        </p:spPr>
        <p:txBody>
          <a:bodyPr wrap="none" rtlCol="0">
            <a:spAutoFit/>
          </a:bodyPr>
          <a:lstStyle/>
          <a:p>
            <a:pPr>
              <a:buNone/>
            </a:pPr>
            <a:r>
              <a:rPr lang="en-US" dirty="0">
                <a:solidFill>
                  <a:schemeClr val="bg1"/>
                </a:solidFill>
              </a:rPr>
              <a:t>C’</a:t>
            </a:r>
          </a:p>
        </p:txBody>
      </p:sp>
      <p:cxnSp>
        <p:nvCxnSpPr>
          <p:cNvPr id="24" name="Straight Connector 23">
            <a:extLst>
              <a:ext uri="{FF2B5EF4-FFF2-40B4-BE49-F238E27FC236}">
                <a16:creationId xmlns:a16="http://schemas.microsoft.com/office/drawing/2014/main" id="{06AE594F-6B62-6009-B8C7-C0AA8548D1C7}"/>
              </a:ext>
            </a:extLst>
          </p:cNvPr>
          <p:cNvCxnSpPr>
            <a:cxnSpLocks/>
          </p:cNvCxnSpPr>
          <p:nvPr/>
        </p:nvCxnSpPr>
        <p:spPr bwMode="auto">
          <a:xfrm flipV="1">
            <a:off x="1639957" y="5009322"/>
            <a:ext cx="530283" cy="248720"/>
          </a:xfrm>
          <a:prstGeom prst="line">
            <a:avLst/>
          </a:prstGeom>
          <a:ln w="38100">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F1C1AA69-6B9C-8696-3DD7-E435193C1998}"/>
              </a:ext>
            </a:extLst>
          </p:cNvPr>
          <p:cNvPicPr>
            <a:picLocks noChangeAspect="1"/>
          </p:cNvPicPr>
          <p:nvPr/>
        </p:nvPicPr>
        <p:blipFill>
          <a:blip r:embed="rId7"/>
          <a:stretch>
            <a:fillRect/>
          </a:stretch>
        </p:blipFill>
        <p:spPr>
          <a:xfrm>
            <a:off x="3607490" y="1223546"/>
            <a:ext cx="5542254" cy="5355146"/>
          </a:xfrm>
          <a:prstGeom prst="rect">
            <a:avLst/>
          </a:prstGeom>
        </p:spPr>
      </p:pic>
      <p:grpSp>
        <p:nvGrpSpPr>
          <p:cNvPr id="22" name="Group 21">
            <a:extLst>
              <a:ext uri="{FF2B5EF4-FFF2-40B4-BE49-F238E27FC236}">
                <a16:creationId xmlns:a16="http://schemas.microsoft.com/office/drawing/2014/main" id="{C3805569-EE23-30E3-196D-163A20D7D0DB}"/>
              </a:ext>
            </a:extLst>
          </p:cNvPr>
          <p:cNvGrpSpPr/>
          <p:nvPr/>
        </p:nvGrpSpPr>
        <p:grpSpPr>
          <a:xfrm>
            <a:off x="114590" y="1154430"/>
            <a:ext cx="6563689" cy="7124636"/>
            <a:chOff x="1" y="1190000"/>
            <a:chExt cx="6563689" cy="7124636"/>
          </a:xfrm>
        </p:grpSpPr>
        <p:pic>
          <p:nvPicPr>
            <p:cNvPr id="6" name="Picture 5">
              <a:extLst>
                <a:ext uri="{FF2B5EF4-FFF2-40B4-BE49-F238E27FC236}">
                  <a16:creationId xmlns:a16="http://schemas.microsoft.com/office/drawing/2014/main" id="{405197C5-8812-8935-A42E-44DFF8172770}"/>
                </a:ext>
              </a:extLst>
            </p:cNvPr>
            <p:cNvPicPr>
              <a:picLocks noChangeAspect="1"/>
            </p:cNvPicPr>
            <p:nvPr/>
          </p:nvPicPr>
          <p:blipFill>
            <a:blip r:embed="rId8"/>
            <a:stretch>
              <a:fillRect/>
            </a:stretch>
          </p:blipFill>
          <p:spPr>
            <a:xfrm>
              <a:off x="4086" y="1190000"/>
              <a:ext cx="4559619" cy="5180820"/>
            </a:xfrm>
            <a:prstGeom prst="rect">
              <a:avLst/>
            </a:prstGeom>
          </p:spPr>
        </p:pic>
        <p:grpSp>
          <p:nvGrpSpPr>
            <p:cNvPr id="4" name="Group 3">
              <a:extLst>
                <a:ext uri="{FF2B5EF4-FFF2-40B4-BE49-F238E27FC236}">
                  <a16:creationId xmlns:a16="http://schemas.microsoft.com/office/drawing/2014/main" id="{7BD1293A-B8FA-5979-D863-8274966C8631}"/>
                </a:ext>
              </a:extLst>
            </p:cNvPr>
            <p:cNvGrpSpPr/>
            <p:nvPr/>
          </p:nvGrpSpPr>
          <p:grpSpPr>
            <a:xfrm>
              <a:off x="1" y="6261898"/>
              <a:ext cx="6563689" cy="2052738"/>
              <a:chOff x="-165309" y="4104325"/>
              <a:chExt cx="3993506" cy="1248935"/>
            </a:xfrm>
          </p:grpSpPr>
          <p:pic>
            <p:nvPicPr>
              <p:cNvPr id="7" name="Picture 6">
                <a:extLst>
                  <a:ext uri="{FF2B5EF4-FFF2-40B4-BE49-F238E27FC236}">
                    <a16:creationId xmlns:a16="http://schemas.microsoft.com/office/drawing/2014/main" id="{E34A7EA6-8725-DE3B-09B6-864FFC86AEDF}"/>
                  </a:ext>
                </a:extLst>
              </p:cNvPr>
              <p:cNvPicPr>
                <a:picLocks noChangeAspect="1"/>
              </p:cNvPicPr>
              <p:nvPr/>
            </p:nvPicPr>
            <p:blipFill rotWithShape="1">
              <a:blip r:embed="rId9"/>
              <a:srcRect l="4016" t="57467" r="34303" b="-887"/>
              <a:stretch/>
            </p:blipFill>
            <p:spPr>
              <a:xfrm>
                <a:off x="-165309" y="4104325"/>
                <a:ext cx="1932717" cy="344812"/>
              </a:xfrm>
              <a:prstGeom prst="rect">
                <a:avLst/>
              </a:prstGeom>
            </p:spPr>
          </p:pic>
          <p:pic>
            <p:nvPicPr>
              <p:cNvPr id="19" name="Picture 18">
                <a:extLst>
                  <a:ext uri="{FF2B5EF4-FFF2-40B4-BE49-F238E27FC236}">
                    <a16:creationId xmlns:a16="http://schemas.microsoft.com/office/drawing/2014/main" id="{2F33FAE0-81C6-DA78-A113-1224B2FC7F28}"/>
                  </a:ext>
                </a:extLst>
              </p:cNvPr>
              <p:cNvPicPr>
                <a:picLocks noChangeAspect="1"/>
              </p:cNvPicPr>
              <p:nvPr/>
            </p:nvPicPr>
            <p:blipFill>
              <a:blip r:embed="rId10"/>
              <a:stretch>
                <a:fillRect/>
              </a:stretch>
            </p:blipFill>
            <p:spPr>
              <a:xfrm>
                <a:off x="2299292" y="5132813"/>
                <a:ext cx="1528905" cy="220447"/>
              </a:xfrm>
              <a:prstGeom prst="rect">
                <a:avLst/>
              </a:prstGeom>
            </p:spPr>
          </p:pic>
        </p:grpSp>
      </p:grpSp>
    </p:spTree>
    <p:extLst>
      <p:ext uri="{BB962C8B-B14F-4D97-AF65-F5344CB8AC3E}">
        <p14:creationId xmlns:p14="http://schemas.microsoft.com/office/powerpoint/2010/main" val="25811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8D3F13-370E-7160-7089-C9E634D33105}"/>
              </a:ext>
            </a:extLst>
          </p:cNvPr>
          <p:cNvPicPr>
            <a:picLocks noChangeAspect="1"/>
          </p:cNvPicPr>
          <p:nvPr/>
        </p:nvPicPr>
        <p:blipFill>
          <a:blip r:embed="rId3"/>
          <a:stretch>
            <a:fillRect/>
          </a:stretch>
        </p:blipFill>
        <p:spPr>
          <a:xfrm>
            <a:off x="685798" y="1168147"/>
            <a:ext cx="8458201" cy="4920678"/>
          </a:xfrm>
          <a:prstGeom prst="rect">
            <a:avLst/>
          </a:prstGeom>
        </p:spPr>
      </p:pic>
      <p:sp>
        <p:nvSpPr>
          <p:cNvPr id="2" name="Title 1">
            <a:extLst>
              <a:ext uri="{FF2B5EF4-FFF2-40B4-BE49-F238E27FC236}">
                <a16:creationId xmlns:a16="http://schemas.microsoft.com/office/drawing/2014/main" id="{641CD091-AB25-4CB7-9854-F995FFCEB68F}"/>
              </a:ext>
            </a:extLst>
          </p:cNvPr>
          <p:cNvSpPr>
            <a:spLocks noGrp="1"/>
          </p:cNvSpPr>
          <p:nvPr>
            <p:ph type="title" idx="4294967295"/>
          </p:nvPr>
        </p:nvSpPr>
        <p:spPr>
          <a:xfrm>
            <a:off x="1946563" y="497031"/>
            <a:ext cx="6511638" cy="857250"/>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Van Etten Creek and Groundwater Flow</a:t>
            </a:r>
          </a:p>
        </p:txBody>
      </p:sp>
      <p:sp>
        <p:nvSpPr>
          <p:cNvPr id="5" name="Slide Number Placeholder 2">
            <a:extLst>
              <a:ext uri="{FF2B5EF4-FFF2-40B4-BE49-F238E27FC236}">
                <a16:creationId xmlns:a16="http://schemas.microsoft.com/office/drawing/2014/main" id="{989370E4-73F1-4838-8046-BC6CAC075439}"/>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16</a:t>
            </a:fld>
            <a:endParaRPr lang="en-US" sz="1051" b="1" dirty="0">
              <a:solidFill>
                <a:schemeClr val="tx1"/>
              </a:solidFill>
            </a:endParaRPr>
          </a:p>
        </p:txBody>
      </p:sp>
      <p:sp>
        <p:nvSpPr>
          <p:cNvPr id="9" name="TextBox 8">
            <a:extLst>
              <a:ext uri="{FF2B5EF4-FFF2-40B4-BE49-F238E27FC236}">
                <a16:creationId xmlns:a16="http://schemas.microsoft.com/office/drawing/2014/main" id="{05BB9360-BF15-4DAA-B6CF-4224579A03CD}"/>
              </a:ext>
            </a:extLst>
          </p:cNvPr>
          <p:cNvSpPr txBox="1"/>
          <p:nvPr/>
        </p:nvSpPr>
        <p:spPr>
          <a:xfrm>
            <a:off x="7985305" y="5714638"/>
            <a:ext cx="1097280" cy="646331"/>
          </a:xfrm>
          <a:prstGeom prst="rect">
            <a:avLst/>
          </a:prstGeom>
          <a:noFill/>
        </p:spPr>
        <p:txBody>
          <a:bodyPr wrap="square" rtlCol="0">
            <a:spAutoFit/>
          </a:bodyPr>
          <a:lstStyle/>
          <a:p>
            <a:pPr>
              <a:buNone/>
            </a:pPr>
            <a:r>
              <a:rPr lang="en-US" sz="900" dirty="0">
                <a:solidFill>
                  <a:srgbClr val="0070C0"/>
                </a:solidFill>
              </a:rPr>
              <a:t>GW Flow into Creek and Out of Page (south), parallel to Creek</a:t>
            </a:r>
          </a:p>
        </p:txBody>
      </p:sp>
      <p:pic>
        <p:nvPicPr>
          <p:cNvPr id="6" name="Picture 5">
            <a:extLst>
              <a:ext uri="{FF2B5EF4-FFF2-40B4-BE49-F238E27FC236}">
                <a16:creationId xmlns:a16="http://schemas.microsoft.com/office/drawing/2014/main" id="{D5D079C4-DF63-428A-AA07-69D95EA509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415" y="4701695"/>
            <a:ext cx="2787205" cy="1896668"/>
          </a:xfrm>
          <a:prstGeom prst="rect">
            <a:avLst/>
          </a:prstGeom>
          <a:effectLst>
            <a:outerShdw blurRad="50800" dist="38100" dir="2700000" algn="tl" rotWithShape="0">
              <a:prstClr val="black">
                <a:alpha val="40000"/>
              </a:prstClr>
            </a:outerShdw>
          </a:effectLst>
        </p:spPr>
      </p:pic>
      <p:sp>
        <p:nvSpPr>
          <p:cNvPr id="3" name="Freeform: Shape 2">
            <a:extLst>
              <a:ext uri="{FF2B5EF4-FFF2-40B4-BE49-F238E27FC236}">
                <a16:creationId xmlns:a16="http://schemas.microsoft.com/office/drawing/2014/main" id="{4E609168-BEDB-4733-B873-F7E09CEED7D3}"/>
              </a:ext>
            </a:extLst>
          </p:cNvPr>
          <p:cNvSpPr/>
          <p:nvPr/>
        </p:nvSpPr>
        <p:spPr bwMode="auto">
          <a:xfrm>
            <a:off x="1581374" y="5174428"/>
            <a:ext cx="817581" cy="484094"/>
          </a:xfrm>
          <a:custGeom>
            <a:avLst/>
            <a:gdLst>
              <a:gd name="connsiteX0" fmla="*/ 0 w 817581"/>
              <a:gd name="connsiteY0" fmla="*/ 0 h 484094"/>
              <a:gd name="connsiteX1" fmla="*/ 333487 w 817581"/>
              <a:gd name="connsiteY1" fmla="*/ 355003 h 484094"/>
              <a:gd name="connsiteX2" fmla="*/ 699247 w 817581"/>
              <a:gd name="connsiteY2" fmla="*/ 462579 h 484094"/>
              <a:gd name="connsiteX3" fmla="*/ 817581 w 817581"/>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817581" h="484094">
                <a:moveTo>
                  <a:pt x="0" y="0"/>
                </a:moveTo>
                <a:lnTo>
                  <a:pt x="333487" y="355003"/>
                </a:lnTo>
                <a:lnTo>
                  <a:pt x="699247" y="462579"/>
                </a:lnTo>
                <a:lnTo>
                  <a:pt x="817581" y="484094"/>
                </a:lnTo>
              </a:path>
            </a:pathLst>
          </a:cu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DCCB5B25-EB6A-F732-2EDC-B1AF81245954}"/>
              </a:ext>
            </a:extLst>
          </p:cNvPr>
          <p:cNvPicPr>
            <a:picLocks noChangeAspect="1"/>
          </p:cNvPicPr>
          <p:nvPr/>
        </p:nvPicPr>
        <p:blipFill>
          <a:blip r:embed="rId5"/>
          <a:stretch>
            <a:fillRect/>
          </a:stretch>
        </p:blipFill>
        <p:spPr>
          <a:xfrm>
            <a:off x="149624" y="497031"/>
            <a:ext cx="6230676" cy="5903843"/>
          </a:xfrm>
          <a:prstGeom prst="rect">
            <a:avLst/>
          </a:prstGeom>
        </p:spPr>
      </p:pic>
    </p:spTree>
    <p:extLst>
      <p:ext uri="{BB962C8B-B14F-4D97-AF65-F5344CB8AC3E}">
        <p14:creationId xmlns:p14="http://schemas.microsoft.com/office/powerpoint/2010/main" val="33192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A71FB3F6-5E85-46C7-8F94-52CFEE0A33B8}"/>
              </a:ext>
            </a:extLst>
          </p:cNvPr>
          <p:cNvSpPr txBox="1">
            <a:spLocks/>
          </p:cNvSpPr>
          <p:nvPr/>
        </p:nvSpPr>
        <p:spPr bwMode="auto">
          <a:xfrm>
            <a:off x="8660174" y="6492211"/>
            <a:ext cx="385762" cy="261880"/>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defPPr>
              <a:defRPr lang="en-US"/>
            </a:defPPr>
            <a:lvl1pPr algn="r" rtl="0" fontAlgn="base">
              <a:spcBef>
                <a:spcPct val="0"/>
              </a:spcBef>
              <a:spcAft>
                <a:spcPct val="0"/>
              </a:spcAft>
              <a:buFontTx/>
              <a:buNone/>
              <a:defRPr sz="751" b="0" kern="1200">
                <a:solidFill>
                  <a:schemeClr val="bg1">
                    <a:lumMod val="65000"/>
                  </a:schemeClr>
                </a:solidFill>
                <a:latin typeface="Arial" charset="0"/>
                <a:ea typeface="+mn-ea"/>
                <a:cs typeface="+mn-cs"/>
              </a:defRPr>
            </a:lvl1pPr>
            <a:lvl2pPr marL="457200" algn="l" rtl="0" fontAlgn="base">
              <a:spcBef>
                <a:spcPct val="20000"/>
              </a:spcBef>
              <a:spcAft>
                <a:spcPct val="0"/>
              </a:spcAft>
              <a:buChar char="•"/>
              <a:defRPr sz="2400" kern="1200">
                <a:solidFill>
                  <a:schemeClr val="tx1"/>
                </a:solidFill>
                <a:latin typeface="Arial" charset="0"/>
                <a:ea typeface="+mn-ea"/>
                <a:cs typeface="+mn-cs"/>
              </a:defRPr>
            </a:lvl2pPr>
            <a:lvl3pPr marL="914400" algn="l" rtl="0" fontAlgn="base">
              <a:spcBef>
                <a:spcPct val="20000"/>
              </a:spcBef>
              <a:spcAft>
                <a:spcPct val="0"/>
              </a:spcAft>
              <a:buChar char="•"/>
              <a:defRPr sz="2400" kern="1200">
                <a:solidFill>
                  <a:schemeClr val="tx1"/>
                </a:solidFill>
                <a:latin typeface="Arial" charset="0"/>
                <a:ea typeface="+mn-ea"/>
                <a:cs typeface="+mn-cs"/>
              </a:defRPr>
            </a:lvl3pPr>
            <a:lvl4pPr marL="1371600" algn="l" rtl="0" fontAlgn="base">
              <a:spcBef>
                <a:spcPct val="20000"/>
              </a:spcBef>
              <a:spcAft>
                <a:spcPct val="0"/>
              </a:spcAft>
              <a:buChar char="•"/>
              <a:defRPr sz="2400" kern="1200">
                <a:solidFill>
                  <a:schemeClr val="tx1"/>
                </a:solidFill>
                <a:latin typeface="Arial" charset="0"/>
                <a:ea typeface="+mn-ea"/>
                <a:cs typeface="+mn-cs"/>
              </a:defRPr>
            </a:lvl4pPr>
            <a:lvl5pPr marL="1828800" algn="l" rtl="0" fontAlgn="base">
              <a:spcBef>
                <a:spcPct val="2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a:spcBef>
                <a:spcPct val="20000"/>
              </a:spcBef>
            </a:pPr>
            <a:fld id="{69C8E493-8255-40C2-A83F-019E5C054B6D}" type="slidenum">
              <a:rPr lang="en-US" sz="1051" b="1" smtClean="0">
                <a:solidFill>
                  <a:schemeClr val="tx1"/>
                </a:solidFill>
              </a:rPr>
              <a:pPr algn="l">
                <a:spcBef>
                  <a:spcPct val="20000"/>
                </a:spcBef>
              </a:pPr>
              <a:t>17</a:t>
            </a:fld>
            <a:endParaRPr lang="en-US" sz="1051" b="1" dirty="0">
              <a:solidFill>
                <a:schemeClr val="tx1"/>
              </a:solidFill>
            </a:endParaRPr>
          </a:p>
        </p:txBody>
      </p:sp>
      <p:sp>
        <p:nvSpPr>
          <p:cNvPr id="8" name="Title 1">
            <a:extLst>
              <a:ext uri="{FF2B5EF4-FFF2-40B4-BE49-F238E27FC236}">
                <a16:creationId xmlns:a16="http://schemas.microsoft.com/office/drawing/2014/main" id="{CAF377C0-F4E0-4025-852B-5C1FAC6FEB1C}"/>
              </a:ext>
            </a:extLst>
          </p:cNvPr>
          <p:cNvSpPr txBox="1">
            <a:spLocks/>
          </p:cNvSpPr>
          <p:nvPr/>
        </p:nvSpPr>
        <p:spPr bwMode="auto">
          <a:xfrm>
            <a:off x="247970" y="561186"/>
            <a:ext cx="8217159" cy="7407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Clark’s Marsh and Au Sable: Cross Section’s A and D</a:t>
            </a:r>
          </a:p>
        </p:txBody>
      </p:sp>
      <p:pic>
        <p:nvPicPr>
          <p:cNvPr id="9" name="Picture 8">
            <a:extLst>
              <a:ext uri="{FF2B5EF4-FFF2-40B4-BE49-F238E27FC236}">
                <a16:creationId xmlns:a16="http://schemas.microsoft.com/office/drawing/2014/main" id="{938F4D0B-2124-4D16-B115-C1E4CBBBD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970" y="4314941"/>
            <a:ext cx="2476500" cy="1940166"/>
          </a:xfrm>
          <a:prstGeom prst="rect">
            <a:avLst/>
          </a:prstGeom>
        </p:spPr>
        <p:style>
          <a:lnRef idx="1">
            <a:schemeClr val="dk1"/>
          </a:lnRef>
          <a:fillRef idx="0">
            <a:schemeClr val="dk1"/>
          </a:fillRef>
          <a:effectRef idx="0">
            <a:schemeClr val="dk1"/>
          </a:effectRef>
          <a:fontRef idx="minor">
            <a:schemeClr val="tx1"/>
          </a:fontRef>
        </p:style>
      </p:pic>
      <p:sp>
        <p:nvSpPr>
          <p:cNvPr id="10" name="TextBox 9">
            <a:extLst>
              <a:ext uri="{FF2B5EF4-FFF2-40B4-BE49-F238E27FC236}">
                <a16:creationId xmlns:a16="http://schemas.microsoft.com/office/drawing/2014/main" id="{9151874B-4E40-4C34-959A-1CDA332B5F67}"/>
              </a:ext>
            </a:extLst>
          </p:cNvPr>
          <p:cNvSpPr txBox="1"/>
          <p:nvPr/>
        </p:nvSpPr>
        <p:spPr>
          <a:xfrm>
            <a:off x="860925" y="5178030"/>
            <a:ext cx="370614" cy="400110"/>
          </a:xfrm>
          <a:prstGeom prst="rect">
            <a:avLst/>
          </a:prstGeom>
          <a:noFill/>
        </p:spPr>
        <p:txBody>
          <a:bodyPr wrap="none" rtlCol="0">
            <a:spAutoFit/>
          </a:bodyPr>
          <a:lstStyle/>
          <a:p>
            <a:pPr>
              <a:buNone/>
            </a:pPr>
            <a:r>
              <a:rPr lang="en-US" sz="2000" dirty="0">
                <a:solidFill>
                  <a:schemeClr val="bg1"/>
                </a:solidFill>
              </a:rPr>
              <a:t>D</a:t>
            </a:r>
          </a:p>
        </p:txBody>
      </p:sp>
      <p:sp>
        <p:nvSpPr>
          <p:cNvPr id="11" name="TextBox 10">
            <a:extLst>
              <a:ext uri="{FF2B5EF4-FFF2-40B4-BE49-F238E27FC236}">
                <a16:creationId xmlns:a16="http://schemas.microsoft.com/office/drawing/2014/main" id="{320F7A05-FC6A-4C45-97D6-3307DF330B09}"/>
              </a:ext>
            </a:extLst>
          </p:cNvPr>
          <p:cNvSpPr txBox="1"/>
          <p:nvPr/>
        </p:nvSpPr>
        <p:spPr>
          <a:xfrm>
            <a:off x="1125415" y="5915080"/>
            <a:ext cx="428322" cy="400110"/>
          </a:xfrm>
          <a:prstGeom prst="rect">
            <a:avLst/>
          </a:prstGeom>
          <a:noFill/>
        </p:spPr>
        <p:txBody>
          <a:bodyPr wrap="none" rtlCol="0">
            <a:spAutoFit/>
          </a:bodyPr>
          <a:lstStyle/>
          <a:p>
            <a:pPr>
              <a:buNone/>
            </a:pPr>
            <a:r>
              <a:rPr lang="en-US" sz="2000" dirty="0">
                <a:solidFill>
                  <a:schemeClr val="bg1"/>
                </a:solidFill>
              </a:rPr>
              <a:t>D’</a:t>
            </a:r>
          </a:p>
        </p:txBody>
      </p:sp>
      <p:sp>
        <p:nvSpPr>
          <p:cNvPr id="2" name="Freeform: Shape 1">
            <a:extLst>
              <a:ext uri="{FF2B5EF4-FFF2-40B4-BE49-F238E27FC236}">
                <a16:creationId xmlns:a16="http://schemas.microsoft.com/office/drawing/2014/main" id="{82B23DA0-D415-412D-B0AF-24B1F2A2BE82}"/>
              </a:ext>
            </a:extLst>
          </p:cNvPr>
          <p:cNvSpPr/>
          <p:nvPr/>
        </p:nvSpPr>
        <p:spPr bwMode="auto">
          <a:xfrm>
            <a:off x="1063869" y="5556738"/>
            <a:ext cx="123093" cy="641839"/>
          </a:xfrm>
          <a:custGeom>
            <a:avLst/>
            <a:gdLst>
              <a:gd name="connsiteX0" fmla="*/ 0 w 123093"/>
              <a:gd name="connsiteY0" fmla="*/ 0 h 641839"/>
              <a:gd name="connsiteX1" fmla="*/ 114300 w 123093"/>
              <a:gd name="connsiteY1" fmla="*/ 193431 h 641839"/>
              <a:gd name="connsiteX2" fmla="*/ 123093 w 123093"/>
              <a:gd name="connsiteY2" fmla="*/ 316524 h 641839"/>
              <a:gd name="connsiteX3" fmla="*/ 70339 w 123093"/>
              <a:gd name="connsiteY3" fmla="*/ 457200 h 641839"/>
              <a:gd name="connsiteX4" fmla="*/ 123093 w 123093"/>
              <a:gd name="connsiteY4" fmla="*/ 641839 h 64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93" h="641839">
                <a:moveTo>
                  <a:pt x="0" y="0"/>
                </a:moveTo>
                <a:lnTo>
                  <a:pt x="114300" y="193431"/>
                </a:lnTo>
                <a:lnTo>
                  <a:pt x="123093" y="316524"/>
                </a:lnTo>
                <a:lnTo>
                  <a:pt x="70339" y="457200"/>
                </a:lnTo>
                <a:lnTo>
                  <a:pt x="123093" y="641839"/>
                </a:lnTo>
              </a:path>
            </a:pathLst>
          </a:custGeom>
          <a:ln w="38100">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endParaRPr lang="en-US">
              <a:latin typeface="+mn-lt"/>
            </a:endParaRPr>
          </a:p>
        </p:txBody>
      </p:sp>
      <p:pic>
        <p:nvPicPr>
          <p:cNvPr id="6" name="Picture 5">
            <a:extLst>
              <a:ext uri="{FF2B5EF4-FFF2-40B4-BE49-F238E27FC236}">
                <a16:creationId xmlns:a16="http://schemas.microsoft.com/office/drawing/2014/main" id="{9EA2B68B-8CDE-4D62-D06D-1D55CD6072DA}"/>
              </a:ext>
            </a:extLst>
          </p:cNvPr>
          <p:cNvPicPr>
            <a:picLocks noChangeAspect="1"/>
          </p:cNvPicPr>
          <p:nvPr/>
        </p:nvPicPr>
        <p:blipFill rotWithShape="1">
          <a:blip r:embed="rId4"/>
          <a:srcRect t="14872"/>
          <a:stretch/>
        </p:blipFill>
        <p:spPr>
          <a:xfrm>
            <a:off x="3093230" y="1219777"/>
            <a:ext cx="2957540" cy="5035330"/>
          </a:xfrm>
          <a:prstGeom prst="rect">
            <a:avLst/>
          </a:prstGeom>
        </p:spPr>
      </p:pic>
      <p:sp>
        <p:nvSpPr>
          <p:cNvPr id="7" name="TextBox 6">
            <a:extLst>
              <a:ext uri="{FF2B5EF4-FFF2-40B4-BE49-F238E27FC236}">
                <a16:creationId xmlns:a16="http://schemas.microsoft.com/office/drawing/2014/main" id="{8100E876-7AB1-2A67-82B0-0115B14EBA44}"/>
              </a:ext>
            </a:extLst>
          </p:cNvPr>
          <p:cNvSpPr txBox="1"/>
          <p:nvPr/>
        </p:nvSpPr>
        <p:spPr>
          <a:xfrm>
            <a:off x="3145481" y="5429136"/>
            <a:ext cx="1572335" cy="769441"/>
          </a:xfrm>
          <a:prstGeom prst="rect">
            <a:avLst/>
          </a:prstGeom>
          <a:noFill/>
        </p:spPr>
        <p:txBody>
          <a:bodyPr wrap="square" rtlCol="0">
            <a:spAutoFit/>
          </a:bodyPr>
          <a:lstStyle/>
          <a:p>
            <a:r>
              <a:rPr lang="en-US" sz="2000" dirty="0">
                <a:solidFill>
                  <a:schemeClr val="bg1"/>
                </a:solidFill>
              </a:rPr>
              <a:t>Excerpt From A-A</a:t>
            </a:r>
            <a:r>
              <a:rPr lang="en-US" dirty="0">
                <a:solidFill>
                  <a:schemeClr val="bg1"/>
                </a:solidFill>
              </a:rPr>
              <a:t>’</a:t>
            </a:r>
          </a:p>
        </p:txBody>
      </p:sp>
      <p:cxnSp>
        <p:nvCxnSpPr>
          <p:cNvPr id="13" name="Straight Connector 12">
            <a:extLst>
              <a:ext uri="{FF2B5EF4-FFF2-40B4-BE49-F238E27FC236}">
                <a16:creationId xmlns:a16="http://schemas.microsoft.com/office/drawing/2014/main" id="{CBB37E31-0FDF-7848-6F59-1253C160ACCC}"/>
              </a:ext>
            </a:extLst>
          </p:cNvPr>
          <p:cNvCxnSpPr/>
          <p:nvPr/>
        </p:nvCxnSpPr>
        <p:spPr bwMode="auto">
          <a:xfrm>
            <a:off x="1005840" y="5654206"/>
            <a:ext cx="914400" cy="914400"/>
          </a:xfrm>
          <a:prstGeom prst="line">
            <a:avLst/>
          </a:prstGeom>
          <a:noFill/>
          <a:ln w="9525" cap="flat" cmpd="sng" algn="ctr">
            <a:no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500919D3-86B1-F46C-A633-8C5ED9E0A321}"/>
              </a:ext>
            </a:extLst>
          </p:cNvPr>
          <p:cNvCxnSpPr/>
          <p:nvPr/>
        </p:nvCxnSpPr>
        <p:spPr bwMode="auto">
          <a:xfrm flipV="1">
            <a:off x="992128" y="5556738"/>
            <a:ext cx="239411" cy="97468"/>
          </a:xfrm>
          <a:prstGeom prst="line">
            <a:avLst/>
          </a:prstGeom>
          <a:ln w="57150">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5F6BBE0-A6BE-17E1-C46E-2D98F7CBE69E}"/>
              </a:ext>
            </a:extLst>
          </p:cNvPr>
          <p:cNvSpPr txBox="1"/>
          <p:nvPr/>
        </p:nvSpPr>
        <p:spPr>
          <a:xfrm>
            <a:off x="522712" y="5684984"/>
            <a:ext cx="356188" cy="400110"/>
          </a:xfrm>
          <a:prstGeom prst="rect">
            <a:avLst/>
          </a:prstGeom>
          <a:noFill/>
        </p:spPr>
        <p:txBody>
          <a:bodyPr wrap="none" rtlCol="0">
            <a:spAutoFit/>
          </a:bodyPr>
          <a:lstStyle/>
          <a:p>
            <a:pPr>
              <a:buNone/>
            </a:pPr>
            <a:r>
              <a:rPr lang="en-US" sz="2000" dirty="0">
                <a:solidFill>
                  <a:schemeClr val="bg1"/>
                </a:solidFill>
              </a:rPr>
              <a:t>A</a:t>
            </a:r>
          </a:p>
        </p:txBody>
      </p:sp>
      <p:sp>
        <p:nvSpPr>
          <p:cNvPr id="20" name="TextBox 19">
            <a:extLst>
              <a:ext uri="{FF2B5EF4-FFF2-40B4-BE49-F238E27FC236}">
                <a16:creationId xmlns:a16="http://schemas.microsoft.com/office/drawing/2014/main" id="{D5957AE3-1E29-38B5-52CF-770B8B0DCABC}"/>
              </a:ext>
            </a:extLst>
          </p:cNvPr>
          <p:cNvSpPr txBox="1"/>
          <p:nvPr/>
        </p:nvSpPr>
        <p:spPr>
          <a:xfrm>
            <a:off x="2312105" y="4977975"/>
            <a:ext cx="405880" cy="400110"/>
          </a:xfrm>
          <a:prstGeom prst="rect">
            <a:avLst/>
          </a:prstGeom>
          <a:noFill/>
        </p:spPr>
        <p:txBody>
          <a:bodyPr wrap="none" rtlCol="0">
            <a:spAutoFit/>
          </a:bodyPr>
          <a:lstStyle/>
          <a:p>
            <a:pPr>
              <a:buNone/>
            </a:pPr>
            <a:r>
              <a:rPr lang="en-US" sz="2000" dirty="0">
                <a:solidFill>
                  <a:schemeClr val="bg1"/>
                </a:solidFill>
              </a:rPr>
              <a:t>A’</a:t>
            </a:r>
          </a:p>
        </p:txBody>
      </p:sp>
      <p:pic>
        <p:nvPicPr>
          <p:cNvPr id="4" name="Picture 3">
            <a:extLst>
              <a:ext uri="{FF2B5EF4-FFF2-40B4-BE49-F238E27FC236}">
                <a16:creationId xmlns:a16="http://schemas.microsoft.com/office/drawing/2014/main" id="{A75C1DBC-7895-B2A0-EA86-154DB7C5D970}"/>
              </a:ext>
            </a:extLst>
          </p:cNvPr>
          <p:cNvPicPr>
            <a:picLocks noChangeAspect="1"/>
          </p:cNvPicPr>
          <p:nvPr/>
        </p:nvPicPr>
        <p:blipFill>
          <a:blip r:embed="rId5"/>
          <a:stretch>
            <a:fillRect/>
          </a:stretch>
        </p:blipFill>
        <p:spPr>
          <a:xfrm>
            <a:off x="-39116" y="1279860"/>
            <a:ext cx="9144000" cy="2913443"/>
          </a:xfrm>
          <a:prstGeom prst="rect">
            <a:avLst/>
          </a:prstGeom>
        </p:spPr>
      </p:pic>
      <p:pic>
        <p:nvPicPr>
          <p:cNvPr id="22" name="Picture 21">
            <a:extLst>
              <a:ext uri="{FF2B5EF4-FFF2-40B4-BE49-F238E27FC236}">
                <a16:creationId xmlns:a16="http://schemas.microsoft.com/office/drawing/2014/main" id="{3F2EE21A-20D1-2BF8-B577-DFB19B2DF83F}"/>
              </a:ext>
            </a:extLst>
          </p:cNvPr>
          <p:cNvPicPr>
            <a:picLocks noChangeAspect="1"/>
          </p:cNvPicPr>
          <p:nvPr/>
        </p:nvPicPr>
        <p:blipFill>
          <a:blip r:embed="rId6"/>
          <a:stretch>
            <a:fillRect/>
          </a:stretch>
        </p:blipFill>
        <p:spPr>
          <a:xfrm>
            <a:off x="112118" y="1361552"/>
            <a:ext cx="4657405" cy="4893555"/>
          </a:xfrm>
          <a:prstGeom prst="rect">
            <a:avLst/>
          </a:prstGeom>
        </p:spPr>
      </p:pic>
      <p:pic>
        <p:nvPicPr>
          <p:cNvPr id="24" name="Picture 23">
            <a:extLst>
              <a:ext uri="{FF2B5EF4-FFF2-40B4-BE49-F238E27FC236}">
                <a16:creationId xmlns:a16="http://schemas.microsoft.com/office/drawing/2014/main" id="{1DD534AD-5D63-7E87-CF5D-FF8C02B65714}"/>
              </a:ext>
            </a:extLst>
          </p:cNvPr>
          <p:cNvPicPr>
            <a:picLocks noChangeAspect="1"/>
          </p:cNvPicPr>
          <p:nvPr/>
        </p:nvPicPr>
        <p:blipFill>
          <a:blip r:embed="rId7"/>
          <a:stretch>
            <a:fillRect/>
          </a:stretch>
        </p:blipFill>
        <p:spPr>
          <a:xfrm>
            <a:off x="5338039" y="628765"/>
            <a:ext cx="3262942" cy="5686425"/>
          </a:xfrm>
          <a:prstGeom prst="rect">
            <a:avLst/>
          </a:prstGeom>
        </p:spPr>
      </p:pic>
    </p:spTree>
    <p:extLst>
      <p:ext uri="{BB962C8B-B14F-4D97-AF65-F5344CB8AC3E}">
        <p14:creationId xmlns:p14="http://schemas.microsoft.com/office/powerpoint/2010/main" val="20950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0B6EF33-D5F0-49AA-9F41-9050C4B11CFB}"/>
              </a:ext>
            </a:extLst>
          </p:cNvPr>
          <p:cNvSpPr>
            <a:spLocks noGrp="1"/>
          </p:cNvSpPr>
          <p:nvPr>
            <p:ph idx="1"/>
          </p:nvPr>
        </p:nvSpPr>
        <p:spPr>
          <a:xfrm>
            <a:off x="287481" y="1272165"/>
            <a:ext cx="8915400" cy="5120640"/>
          </a:xfrm>
        </p:spPr>
        <p:txBody>
          <a:bodyPr/>
          <a:lstStyle/>
          <a:p>
            <a:r>
              <a:rPr lang="en-US" sz="2400" dirty="0"/>
              <a:t>Geology</a:t>
            </a:r>
          </a:p>
          <a:p>
            <a:pPr lvl="1"/>
            <a:r>
              <a:rPr lang="en-US" sz="2000" b="0" dirty="0"/>
              <a:t>“Plumbing of the subsurface” and potential pathways for flow</a:t>
            </a:r>
          </a:p>
          <a:p>
            <a:r>
              <a:rPr lang="en-US" sz="2400" dirty="0"/>
              <a:t>Hydrogeology</a:t>
            </a:r>
          </a:p>
          <a:p>
            <a:pPr lvl="1"/>
            <a:r>
              <a:rPr lang="en-US" sz="2000" b="0" dirty="0"/>
              <a:t>Observed groundwater elevations and directions of flow</a:t>
            </a:r>
          </a:p>
          <a:p>
            <a:r>
              <a:rPr lang="en-US" sz="2400" dirty="0"/>
              <a:t>Analytical</a:t>
            </a:r>
          </a:p>
          <a:p>
            <a:pPr lvl="1"/>
            <a:r>
              <a:rPr lang="en-US" sz="2000" b="0" dirty="0"/>
              <a:t>Relationships between observed concentrations and the hydrogeology</a:t>
            </a:r>
          </a:p>
          <a:p>
            <a:r>
              <a:rPr lang="en-US" sz="2400" dirty="0"/>
              <a:t>Current Synthesis</a:t>
            </a:r>
          </a:p>
          <a:p>
            <a:pPr lvl="1"/>
            <a:r>
              <a:rPr lang="en-US" sz="2000" b="0" dirty="0"/>
              <a:t>Groundwater discharge to surface water bodies on immediate eastern and southern margins likely</a:t>
            </a:r>
          </a:p>
          <a:p>
            <a:pPr lvl="1"/>
            <a:r>
              <a:rPr lang="en-US" sz="2000" b="0" dirty="0"/>
              <a:t>Groundwater underflow off-base not currently indicated by data</a:t>
            </a:r>
          </a:p>
          <a:p>
            <a:pPr lvl="1"/>
            <a:endParaRPr lang="en-US" dirty="0"/>
          </a:p>
        </p:txBody>
      </p:sp>
      <p:sp>
        <p:nvSpPr>
          <p:cNvPr id="2" name="Title 1">
            <a:extLst>
              <a:ext uri="{FF2B5EF4-FFF2-40B4-BE49-F238E27FC236}">
                <a16:creationId xmlns:a16="http://schemas.microsoft.com/office/drawing/2014/main" id="{5569479A-E92C-4BE9-8A0F-2BAEB9F0B99D}"/>
              </a:ext>
            </a:extLst>
          </p:cNvPr>
          <p:cNvSpPr>
            <a:spLocks noGrp="1"/>
          </p:cNvSpPr>
          <p:nvPr>
            <p:ph type="title" idx="4294967295"/>
          </p:nvPr>
        </p:nvSpPr>
        <p:spPr>
          <a:xfrm>
            <a:off x="551803" y="586365"/>
            <a:ext cx="7929562" cy="685800"/>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CSM Data &amp; Concepts Presented</a:t>
            </a:r>
          </a:p>
        </p:txBody>
      </p:sp>
      <p:sp>
        <p:nvSpPr>
          <p:cNvPr id="3" name="Slide Number Placeholder 2">
            <a:extLst>
              <a:ext uri="{FF2B5EF4-FFF2-40B4-BE49-F238E27FC236}">
                <a16:creationId xmlns:a16="http://schemas.microsoft.com/office/drawing/2014/main" id="{AB886158-46FD-446A-8A9B-282FF2C3D9AB}"/>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18</a:t>
            </a:fld>
            <a:endParaRPr lang="en-US" sz="1051" b="1" dirty="0">
              <a:solidFill>
                <a:schemeClr val="tx1"/>
              </a:solidFill>
            </a:endParaRPr>
          </a:p>
        </p:txBody>
      </p:sp>
    </p:spTree>
    <p:extLst>
      <p:ext uri="{BB962C8B-B14F-4D97-AF65-F5344CB8AC3E}">
        <p14:creationId xmlns:p14="http://schemas.microsoft.com/office/powerpoint/2010/main" val="1426746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079421-DA98-892B-32C9-088C1F822A16}"/>
              </a:ext>
            </a:extLst>
          </p:cNvPr>
          <p:cNvSpPr>
            <a:spLocks noGrp="1"/>
          </p:cNvSpPr>
          <p:nvPr>
            <p:ph idx="1"/>
          </p:nvPr>
        </p:nvSpPr>
        <p:spPr/>
        <p:txBody>
          <a:bodyPr/>
          <a:lstStyle/>
          <a:p>
            <a:endParaRPr lang="en-US"/>
          </a:p>
        </p:txBody>
      </p:sp>
      <p:sp>
        <p:nvSpPr>
          <p:cNvPr id="3" name="Text Placeholder 2">
            <a:extLst>
              <a:ext uri="{FF2B5EF4-FFF2-40B4-BE49-F238E27FC236}">
                <a16:creationId xmlns:a16="http://schemas.microsoft.com/office/drawing/2014/main" id="{A25B373D-C6C4-68EF-CB7F-73BDD7C8A028}"/>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028294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F3C8C-3F4F-AE79-8C8B-514392BE925F}"/>
              </a:ext>
            </a:extLst>
          </p:cNvPr>
          <p:cNvSpPr>
            <a:spLocks noGrp="1"/>
          </p:cNvSpPr>
          <p:nvPr>
            <p:ph idx="1"/>
          </p:nvPr>
        </p:nvSpPr>
        <p:spPr/>
        <p:txBody>
          <a:bodyPr/>
          <a:lstStyle/>
          <a:p>
            <a:r>
              <a:rPr lang="en-US" dirty="0"/>
              <a:t>Aquifer: High permeability geologic unit</a:t>
            </a:r>
          </a:p>
          <a:p>
            <a:r>
              <a:rPr lang="en-US" dirty="0"/>
              <a:t>Aquitard: Low permeability geologic unit</a:t>
            </a:r>
          </a:p>
          <a:p>
            <a:r>
              <a:rPr lang="en-US" dirty="0"/>
              <a:t>Potentiometric Surface: Water table (shallow aquifer), or surface connecting hydraulic head elevations of a deeper aquifer or aquitard</a:t>
            </a:r>
          </a:p>
          <a:p>
            <a:r>
              <a:rPr lang="en-US" dirty="0"/>
              <a:t>Environmental Sequence Stratigraphy:  A method of interpreting stratigraphy using grainsize trends, geologic background, and depositional analogues  </a:t>
            </a:r>
          </a:p>
          <a:p>
            <a:r>
              <a:rPr lang="en-US" dirty="0" err="1"/>
              <a:t>Hydrostratigraphy</a:t>
            </a:r>
            <a:r>
              <a:rPr lang="en-US" dirty="0"/>
              <a:t>-  An assessment of site stratigraphy in context of capacity to move water</a:t>
            </a:r>
          </a:p>
          <a:p>
            <a:endParaRPr lang="en-US" dirty="0"/>
          </a:p>
        </p:txBody>
      </p:sp>
      <p:sp>
        <p:nvSpPr>
          <p:cNvPr id="3" name="Text Placeholder 2">
            <a:extLst>
              <a:ext uri="{FF2B5EF4-FFF2-40B4-BE49-F238E27FC236}">
                <a16:creationId xmlns:a16="http://schemas.microsoft.com/office/drawing/2014/main" id="{E7B15C88-BF8F-446E-3E34-376FA8D7FA2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312618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1A2C8D-3CF7-4C59-9D87-66BCE39A292D}"/>
              </a:ext>
            </a:extLst>
          </p:cNvPr>
          <p:cNvSpPr>
            <a:spLocks noGrp="1"/>
          </p:cNvSpPr>
          <p:nvPr>
            <p:ph idx="1"/>
          </p:nvPr>
        </p:nvSpPr>
        <p:spPr>
          <a:xfrm>
            <a:off x="169900" y="1138702"/>
            <a:ext cx="8915400" cy="5120640"/>
          </a:xfrm>
        </p:spPr>
        <p:txBody>
          <a:bodyPr/>
          <a:lstStyle/>
          <a:p>
            <a:r>
              <a:rPr lang="en-US" sz="2400" dirty="0"/>
              <a:t>Here the CSM addresses concepts related to:</a:t>
            </a:r>
          </a:p>
          <a:p>
            <a:pPr marL="559585" lvl="1" indent="-257175"/>
            <a:r>
              <a:rPr lang="en-US" sz="2000" b="0" dirty="0"/>
              <a:t>Potential underflow of Van Etten Lake and Creek</a:t>
            </a:r>
          </a:p>
          <a:p>
            <a:pPr marL="559585" lvl="1" indent="-257175"/>
            <a:r>
              <a:rPr lang="en-US" sz="2000" b="0" dirty="0"/>
              <a:t>Groundwater-surface water dynamics on lake margin</a:t>
            </a:r>
          </a:p>
          <a:p>
            <a:r>
              <a:rPr lang="en-US" dirty="0"/>
              <a:t>We examine</a:t>
            </a:r>
          </a:p>
          <a:p>
            <a:pPr marL="647693" lvl="1" indent="-342900">
              <a:buFont typeface="+mj-lt"/>
              <a:buAutoNum type="arabicPeriod"/>
            </a:pPr>
            <a:r>
              <a:rPr lang="en-US" sz="2000" b="0" dirty="0"/>
              <a:t>Geologic plumbing</a:t>
            </a:r>
          </a:p>
          <a:p>
            <a:pPr marL="647693" lvl="1" indent="-342900">
              <a:buFont typeface="+mj-lt"/>
              <a:buAutoNum type="arabicPeriod"/>
            </a:pPr>
            <a:r>
              <a:rPr lang="en-US" sz="2000" b="0" dirty="0"/>
              <a:t>Groundwater flow</a:t>
            </a:r>
          </a:p>
          <a:p>
            <a:pPr marL="647693" lvl="1" indent="-342900">
              <a:buFont typeface="+mj-lt"/>
              <a:buAutoNum type="arabicPeriod"/>
            </a:pPr>
            <a:r>
              <a:rPr lang="en-US" sz="2000" b="0" dirty="0"/>
              <a:t>Analytical data</a:t>
            </a:r>
          </a:p>
        </p:txBody>
      </p:sp>
      <p:sp>
        <p:nvSpPr>
          <p:cNvPr id="2" name="Title 1">
            <a:extLst>
              <a:ext uri="{FF2B5EF4-FFF2-40B4-BE49-F238E27FC236}">
                <a16:creationId xmlns:a16="http://schemas.microsoft.com/office/drawing/2014/main" id="{56B1301D-EE9A-4032-B358-1534B0AC0172}"/>
              </a:ext>
            </a:extLst>
          </p:cNvPr>
          <p:cNvSpPr>
            <a:spLocks noGrp="1"/>
          </p:cNvSpPr>
          <p:nvPr>
            <p:ph type="title" idx="4294967295"/>
          </p:nvPr>
        </p:nvSpPr>
        <p:spPr>
          <a:xfrm>
            <a:off x="248083" y="502819"/>
            <a:ext cx="8229600" cy="857250"/>
          </a:xfrm>
        </p:spPr>
        <p:txBody>
          <a:bodyPr>
            <a:normAutofit fontScale="90000"/>
          </a:bodyPr>
          <a:lstStyle/>
          <a:p>
            <a:br>
              <a:rPr lang="en-US" i="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i="0" dirty="0">
                <a:solidFill>
                  <a:schemeClr val="tx1"/>
                </a:solidFill>
                <a:latin typeface="Tahoma" panose="020B0604030504040204" pitchFamily="34" charset="0"/>
                <a:ea typeface="Tahoma" panose="020B0604030504040204" pitchFamily="34" charset="0"/>
                <a:cs typeface="Tahoma" panose="020B0604030504040204" pitchFamily="34" charset="0"/>
              </a:rPr>
              <a:t>Groundwater on Eastern Boundary of Former WAFB  </a:t>
            </a:r>
            <a:br>
              <a:rPr lang="en-US" i="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i="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Slide Number Placeholder 2">
            <a:extLst>
              <a:ext uri="{FF2B5EF4-FFF2-40B4-BE49-F238E27FC236}">
                <a16:creationId xmlns:a16="http://schemas.microsoft.com/office/drawing/2014/main" id="{12D59F52-3FB3-4BD6-A363-C89302DF4DF2}"/>
              </a:ext>
            </a:extLst>
          </p:cNvPr>
          <p:cNvSpPr>
            <a:spLocks noGrp="1"/>
          </p:cNvSpPr>
          <p:nvPr>
            <p:ph type="sldNum" sz="quarter" idx="4294967295"/>
          </p:nvPr>
        </p:nvSpPr>
        <p:spPr>
          <a:xfrm>
            <a:off x="8698056" y="6501235"/>
            <a:ext cx="348961" cy="254044"/>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20</a:t>
            </a:fld>
            <a:endParaRPr lang="en-US" sz="1051" b="1" dirty="0">
              <a:solidFill>
                <a:schemeClr val="tx1"/>
              </a:solidFill>
            </a:endParaRPr>
          </a:p>
        </p:txBody>
      </p:sp>
      <p:cxnSp>
        <p:nvCxnSpPr>
          <p:cNvPr id="9" name="Straight Arrow Connector 8">
            <a:extLst>
              <a:ext uri="{FF2B5EF4-FFF2-40B4-BE49-F238E27FC236}">
                <a16:creationId xmlns:a16="http://schemas.microsoft.com/office/drawing/2014/main" id="{B28D2CA7-1536-4594-B71C-A4D282B33BA9}"/>
              </a:ext>
            </a:extLst>
          </p:cNvPr>
          <p:cNvCxnSpPr/>
          <p:nvPr/>
        </p:nvCxnSpPr>
        <p:spPr bwMode="auto">
          <a:xfrm>
            <a:off x="7361407" y="2087895"/>
            <a:ext cx="685800" cy="685800"/>
          </a:xfrm>
          <a:prstGeom prst="straightConnector1">
            <a:avLst/>
          </a:prstGeom>
          <a:noFill/>
          <a:ln w="9525" cap="flat" cmpd="sng" algn="ctr">
            <a:noFill/>
            <a:prstDash val="solid"/>
            <a:round/>
            <a:headEnd type="none" w="med" len="med"/>
            <a:tailEnd type="triangle"/>
          </a:ln>
          <a:effectLst/>
        </p:spPr>
      </p:cxnSp>
    </p:spTree>
    <p:extLst>
      <p:ext uri="{BB962C8B-B14F-4D97-AF65-F5344CB8AC3E}">
        <p14:creationId xmlns:p14="http://schemas.microsoft.com/office/powerpoint/2010/main" val="2146733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29048A2-2EE6-0B4B-1469-B60C2697C42A}"/>
              </a:ext>
            </a:extLst>
          </p:cNvPr>
          <p:cNvPicPr>
            <a:picLocks noChangeAspect="1"/>
          </p:cNvPicPr>
          <p:nvPr/>
        </p:nvPicPr>
        <p:blipFill>
          <a:blip r:embed="rId3"/>
          <a:stretch>
            <a:fillRect/>
          </a:stretch>
        </p:blipFill>
        <p:spPr>
          <a:xfrm>
            <a:off x="0" y="109065"/>
            <a:ext cx="9144000" cy="6639870"/>
          </a:xfrm>
          <a:prstGeom prst="rect">
            <a:avLst/>
          </a:prstGeom>
        </p:spPr>
      </p:pic>
      <p:pic>
        <p:nvPicPr>
          <p:cNvPr id="12" name="Picture 11">
            <a:extLst>
              <a:ext uri="{FF2B5EF4-FFF2-40B4-BE49-F238E27FC236}">
                <a16:creationId xmlns:a16="http://schemas.microsoft.com/office/drawing/2014/main" id="{8E8BD1C1-A413-B8CD-909A-76509F2A7F95}"/>
              </a:ext>
            </a:extLst>
          </p:cNvPr>
          <p:cNvPicPr>
            <a:picLocks noChangeAspect="1"/>
          </p:cNvPicPr>
          <p:nvPr/>
        </p:nvPicPr>
        <p:blipFill>
          <a:blip r:embed="rId4"/>
          <a:stretch>
            <a:fillRect/>
          </a:stretch>
        </p:blipFill>
        <p:spPr>
          <a:xfrm>
            <a:off x="89452" y="6124804"/>
            <a:ext cx="3619500" cy="266700"/>
          </a:xfrm>
          <a:prstGeom prst="rect">
            <a:avLst/>
          </a:prstGeom>
        </p:spPr>
      </p:pic>
      <p:pic>
        <p:nvPicPr>
          <p:cNvPr id="50" name="Picture 49">
            <a:extLst>
              <a:ext uri="{FF2B5EF4-FFF2-40B4-BE49-F238E27FC236}">
                <a16:creationId xmlns:a16="http://schemas.microsoft.com/office/drawing/2014/main" id="{18BDFAC3-EA69-A6B4-C0D9-AC44DB446935}"/>
              </a:ext>
            </a:extLst>
          </p:cNvPr>
          <p:cNvPicPr>
            <a:picLocks noChangeAspect="1"/>
          </p:cNvPicPr>
          <p:nvPr/>
        </p:nvPicPr>
        <p:blipFill>
          <a:blip r:embed="rId5"/>
          <a:stretch>
            <a:fillRect/>
          </a:stretch>
        </p:blipFill>
        <p:spPr>
          <a:xfrm>
            <a:off x="6182139" y="4884135"/>
            <a:ext cx="2843748" cy="1864799"/>
          </a:xfrm>
          <a:prstGeom prst="rect">
            <a:avLst/>
          </a:prstGeom>
        </p:spPr>
      </p:pic>
    </p:spTree>
    <p:extLst>
      <p:ext uri="{BB962C8B-B14F-4D97-AF65-F5344CB8AC3E}">
        <p14:creationId xmlns:p14="http://schemas.microsoft.com/office/powerpoint/2010/main" val="3614766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29048A2-2EE6-0B4B-1469-B60C2697C42A}"/>
              </a:ext>
            </a:extLst>
          </p:cNvPr>
          <p:cNvPicPr>
            <a:picLocks noChangeAspect="1"/>
          </p:cNvPicPr>
          <p:nvPr/>
        </p:nvPicPr>
        <p:blipFill>
          <a:blip r:embed="rId3"/>
          <a:stretch>
            <a:fillRect/>
          </a:stretch>
        </p:blipFill>
        <p:spPr>
          <a:xfrm>
            <a:off x="1686790" y="1425974"/>
            <a:ext cx="6403662" cy="4649987"/>
          </a:xfrm>
          <a:prstGeom prst="rect">
            <a:avLst/>
          </a:prstGeom>
        </p:spPr>
      </p:pic>
      <p:pic>
        <p:nvPicPr>
          <p:cNvPr id="12" name="Picture 11">
            <a:extLst>
              <a:ext uri="{FF2B5EF4-FFF2-40B4-BE49-F238E27FC236}">
                <a16:creationId xmlns:a16="http://schemas.microsoft.com/office/drawing/2014/main" id="{8E8BD1C1-A413-B8CD-909A-76509F2A7F95}"/>
              </a:ext>
            </a:extLst>
          </p:cNvPr>
          <p:cNvPicPr>
            <a:picLocks noChangeAspect="1"/>
          </p:cNvPicPr>
          <p:nvPr/>
        </p:nvPicPr>
        <p:blipFill>
          <a:blip r:embed="rId4"/>
          <a:stretch>
            <a:fillRect/>
          </a:stretch>
        </p:blipFill>
        <p:spPr>
          <a:xfrm>
            <a:off x="89452" y="6124804"/>
            <a:ext cx="3619500" cy="266700"/>
          </a:xfrm>
          <a:prstGeom prst="rect">
            <a:avLst/>
          </a:prstGeom>
        </p:spPr>
      </p:pic>
      <p:grpSp>
        <p:nvGrpSpPr>
          <p:cNvPr id="19" name="Group 18">
            <a:extLst>
              <a:ext uri="{FF2B5EF4-FFF2-40B4-BE49-F238E27FC236}">
                <a16:creationId xmlns:a16="http://schemas.microsoft.com/office/drawing/2014/main" id="{8D8F773F-A9B1-E4BA-5F0A-01ACB2895A3B}"/>
              </a:ext>
            </a:extLst>
          </p:cNvPr>
          <p:cNvGrpSpPr/>
          <p:nvPr/>
        </p:nvGrpSpPr>
        <p:grpSpPr>
          <a:xfrm>
            <a:off x="5639050" y="4507299"/>
            <a:ext cx="3286214" cy="2133234"/>
            <a:chOff x="855770" y="-2408032"/>
            <a:chExt cx="4711046" cy="2780014"/>
          </a:xfrm>
        </p:grpSpPr>
        <p:grpSp>
          <p:nvGrpSpPr>
            <p:cNvPr id="17" name="Group 16">
              <a:extLst>
                <a:ext uri="{FF2B5EF4-FFF2-40B4-BE49-F238E27FC236}">
                  <a16:creationId xmlns:a16="http://schemas.microsoft.com/office/drawing/2014/main" id="{E90A6938-DC66-47CA-2E49-A0A754F10644}"/>
                </a:ext>
              </a:extLst>
            </p:cNvPr>
            <p:cNvGrpSpPr/>
            <p:nvPr/>
          </p:nvGrpSpPr>
          <p:grpSpPr>
            <a:xfrm>
              <a:off x="894475" y="-990960"/>
              <a:ext cx="4672341" cy="1362942"/>
              <a:chOff x="-8884" y="-842056"/>
              <a:chExt cx="4672341" cy="1362942"/>
            </a:xfrm>
          </p:grpSpPr>
          <p:pic>
            <p:nvPicPr>
              <p:cNvPr id="4" name="Picture 3">
                <a:extLst>
                  <a:ext uri="{FF2B5EF4-FFF2-40B4-BE49-F238E27FC236}">
                    <a16:creationId xmlns:a16="http://schemas.microsoft.com/office/drawing/2014/main" id="{6A21BF28-4100-A8E3-636B-3525A444AE0C}"/>
                  </a:ext>
                </a:extLst>
              </p:cNvPr>
              <p:cNvPicPr>
                <a:picLocks noChangeAspect="1"/>
              </p:cNvPicPr>
              <p:nvPr/>
            </p:nvPicPr>
            <p:blipFill>
              <a:blip r:embed="rId5"/>
              <a:stretch>
                <a:fillRect/>
              </a:stretch>
            </p:blipFill>
            <p:spPr>
              <a:xfrm>
                <a:off x="-8884" y="-820002"/>
                <a:ext cx="4672341" cy="1340888"/>
              </a:xfrm>
              <a:prstGeom prst="rect">
                <a:avLst/>
              </a:prstGeom>
            </p:spPr>
          </p:pic>
          <p:sp>
            <p:nvSpPr>
              <p:cNvPr id="13" name="TextBox 12">
                <a:extLst>
                  <a:ext uri="{FF2B5EF4-FFF2-40B4-BE49-F238E27FC236}">
                    <a16:creationId xmlns:a16="http://schemas.microsoft.com/office/drawing/2014/main" id="{4A528DBF-B21D-C10A-B921-D0B9D6A174E9}"/>
                  </a:ext>
                </a:extLst>
              </p:cNvPr>
              <p:cNvSpPr txBox="1"/>
              <p:nvPr/>
            </p:nvSpPr>
            <p:spPr>
              <a:xfrm>
                <a:off x="3085893" y="-842056"/>
                <a:ext cx="1128836" cy="461665"/>
              </a:xfrm>
              <a:prstGeom prst="rect">
                <a:avLst/>
              </a:prstGeom>
              <a:noFill/>
            </p:spPr>
            <p:txBody>
              <a:bodyPr wrap="none" rtlCol="0">
                <a:spAutoFit/>
              </a:bodyPr>
              <a:lstStyle/>
              <a:p>
                <a:r>
                  <a:rPr lang="en-US" dirty="0">
                    <a:solidFill>
                      <a:srgbClr val="FFC000"/>
                    </a:solidFill>
                  </a:rPr>
                  <a:t>PFOA</a:t>
                </a:r>
              </a:p>
            </p:txBody>
          </p:sp>
        </p:grpSp>
        <p:grpSp>
          <p:nvGrpSpPr>
            <p:cNvPr id="18" name="Group 17">
              <a:extLst>
                <a:ext uri="{FF2B5EF4-FFF2-40B4-BE49-F238E27FC236}">
                  <a16:creationId xmlns:a16="http://schemas.microsoft.com/office/drawing/2014/main" id="{A5D26A5C-F7A3-DDBE-3D91-F4D399B428E9}"/>
                </a:ext>
              </a:extLst>
            </p:cNvPr>
            <p:cNvGrpSpPr/>
            <p:nvPr/>
          </p:nvGrpSpPr>
          <p:grpSpPr>
            <a:xfrm>
              <a:off x="855770" y="-2408032"/>
              <a:ext cx="4681088" cy="1439125"/>
              <a:chOff x="-47589" y="-2265139"/>
              <a:chExt cx="4681088" cy="1439125"/>
            </a:xfrm>
          </p:grpSpPr>
          <p:pic>
            <p:nvPicPr>
              <p:cNvPr id="15" name="Picture 14">
                <a:extLst>
                  <a:ext uri="{FF2B5EF4-FFF2-40B4-BE49-F238E27FC236}">
                    <a16:creationId xmlns:a16="http://schemas.microsoft.com/office/drawing/2014/main" id="{025062E0-5CF4-F421-D8FD-32D7C9C162DF}"/>
                  </a:ext>
                </a:extLst>
              </p:cNvPr>
              <p:cNvPicPr>
                <a:picLocks noChangeAspect="1"/>
              </p:cNvPicPr>
              <p:nvPr/>
            </p:nvPicPr>
            <p:blipFill>
              <a:blip r:embed="rId6"/>
              <a:stretch>
                <a:fillRect/>
              </a:stretch>
            </p:blipFill>
            <p:spPr>
              <a:xfrm>
                <a:off x="-47589" y="-2265139"/>
                <a:ext cx="4681088" cy="1439125"/>
              </a:xfrm>
              <a:prstGeom prst="rect">
                <a:avLst/>
              </a:prstGeom>
            </p:spPr>
          </p:pic>
          <p:sp>
            <p:nvSpPr>
              <p:cNvPr id="16" name="TextBox 15">
                <a:extLst>
                  <a:ext uri="{FF2B5EF4-FFF2-40B4-BE49-F238E27FC236}">
                    <a16:creationId xmlns:a16="http://schemas.microsoft.com/office/drawing/2014/main" id="{AEEF5F5A-5C71-CAD0-3025-EB5DD85E45F0}"/>
                  </a:ext>
                </a:extLst>
              </p:cNvPr>
              <p:cNvSpPr txBox="1"/>
              <p:nvPr/>
            </p:nvSpPr>
            <p:spPr>
              <a:xfrm>
                <a:off x="3080030" y="-1633915"/>
                <a:ext cx="1128835" cy="461665"/>
              </a:xfrm>
              <a:prstGeom prst="rect">
                <a:avLst/>
              </a:prstGeom>
              <a:noFill/>
            </p:spPr>
            <p:txBody>
              <a:bodyPr wrap="none" rtlCol="0">
                <a:spAutoFit/>
              </a:bodyPr>
              <a:lstStyle/>
              <a:p>
                <a:r>
                  <a:rPr lang="en-US" dirty="0">
                    <a:solidFill>
                      <a:schemeClr val="accent1">
                        <a:lumMod val="75000"/>
                      </a:schemeClr>
                    </a:solidFill>
                  </a:rPr>
                  <a:t>PFOS</a:t>
                </a:r>
              </a:p>
            </p:txBody>
          </p:sp>
        </p:grpSp>
      </p:grpSp>
      <p:grpSp>
        <p:nvGrpSpPr>
          <p:cNvPr id="23" name="Group 22">
            <a:extLst>
              <a:ext uri="{FF2B5EF4-FFF2-40B4-BE49-F238E27FC236}">
                <a16:creationId xmlns:a16="http://schemas.microsoft.com/office/drawing/2014/main" id="{FEA77DF7-DF8D-0486-89C9-D7F8D59A868C}"/>
              </a:ext>
            </a:extLst>
          </p:cNvPr>
          <p:cNvGrpSpPr/>
          <p:nvPr/>
        </p:nvGrpSpPr>
        <p:grpSpPr>
          <a:xfrm>
            <a:off x="5577915" y="1264240"/>
            <a:ext cx="3455736" cy="878854"/>
            <a:chOff x="4521293" y="-1671"/>
            <a:chExt cx="4602710" cy="1355894"/>
          </a:xfrm>
        </p:grpSpPr>
        <p:pic>
          <p:nvPicPr>
            <p:cNvPr id="21" name="Picture 20">
              <a:extLst>
                <a:ext uri="{FF2B5EF4-FFF2-40B4-BE49-F238E27FC236}">
                  <a16:creationId xmlns:a16="http://schemas.microsoft.com/office/drawing/2014/main" id="{BAAE6E92-91CB-C1C3-A4E5-130FDE1E8593}"/>
                </a:ext>
              </a:extLst>
            </p:cNvPr>
            <p:cNvPicPr>
              <a:picLocks noChangeAspect="1"/>
            </p:cNvPicPr>
            <p:nvPr/>
          </p:nvPicPr>
          <p:blipFill>
            <a:blip r:embed="rId7"/>
            <a:stretch>
              <a:fillRect/>
            </a:stretch>
          </p:blipFill>
          <p:spPr>
            <a:xfrm>
              <a:off x="4521293" y="-1671"/>
              <a:ext cx="4602710" cy="1355894"/>
            </a:xfrm>
            <a:prstGeom prst="rect">
              <a:avLst/>
            </a:prstGeom>
          </p:spPr>
        </p:pic>
        <p:sp>
          <p:nvSpPr>
            <p:cNvPr id="22" name="TextBox 21">
              <a:extLst>
                <a:ext uri="{FF2B5EF4-FFF2-40B4-BE49-F238E27FC236}">
                  <a16:creationId xmlns:a16="http://schemas.microsoft.com/office/drawing/2014/main" id="{DE603F36-1F06-94FA-4E0C-5DE15F2A8B2A}"/>
                </a:ext>
              </a:extLst>
            </p:cNvPr>
            <p:cNvSpPr txBox="1"/>
            <p:nvPr/>
          </p:nvSpPr>
          <p:spPr>
            <a:xfrm>
              <a:off x="7631534" y="28944"/>
              <a:ext cx="1317042" cy="623924"/>
            </a:xfrm>
            <a:prstGeom prst="rect">
              <a:avLst/>
            </a:prstGeom>
            <a:noFill/>
          </p:spPr>
          <p:txBody>
            <a:bodyPr wrap="none" rtlCol="0">
              <a:spAutoFit/>
            </a:bodyPr>
            <a:lstStyle/>
            <a:p>
              <a:r>
                <a:rPr lang="en-US" dirty="0">
                  <a:solidFill>
                    <a:srgbClr val="FFC000"/>
                  </a:solidFill>
                </a:rPr>
                <a:t>PFOA</a:t>
              </a:r>
            </a:p>
          </p:txBody>
        </p:sp>
      </p:grpSp>
      <p:grpSp>
        <p:nvGrpSpPr>
          <p:cNvPr id="27" name="Group 26">
            <a:extLst>
              <a:ext uri="{FF2B5EF4-FFF2-40B4-BE49-F238E27FC236}">
                <a16:creationId xmlns:a16="http://schemas.microsoft.com/office/drawing/2014/main" id="{0C9A193C-323E-A2E9-18B4-BBEDAF963158}"/>
              </a:ext>
            </a:extLst>
          </p:cNvPr>
          <p:cNvGrpSpPr/>
          <p:nvPr/>
        </p:nvGrpSpPr>
        <p:grpSpPr>
          <a:xfrm>
            <a:off x="5577915" y="81213"/>
            <a:ext cx="3447385" cy="1183218"/>
            <a:chOff x="5211367" y="1540992"/>
            <a:chExt cx="3758152" cy="1289880"/>
          </a:xfrm>
        </p:grpSpPr>
        <p:pic>
          <p:nvPicPr>
            <p:cNvPr id="25" name="Picture 24">
              <a:extLst>
                <a:ext uri="{FF2B5EF4-FFF2-40B4-BE49-F238E27FC236}">
                  <a16:creationId xmlns:a16="http://schemas.microsoft.com/office/drawing/2014/main" id="{DE4FD340-C6B8-84B9-40BC-A4ACD57E8968}"/>
                </a:ext>
              </a:extLst>
            </p:cNvPr>
            <p:cNvPicPr>
              <a:picLocks noChangeAspect="1"/>
            </p:cNvPicPr>
            <p:nvPr/>
          </p:nvPicPr>
          <p:blipFill>
            <a:blip r:embed="rId8"/>
            <a:stretch>
              <a:fillRect/>
            </a:stretch>
          </p:blipFill>
          <p:spPr>
            <a:xfrm>
              <a:off x="5211367" y="1549133"/>
              <a:ext cx="3758152" cy="1281739"/>
            </a:xfrm>
            <a:prstGeom prst="rect">
              <a:avLst/>
            </a:prstGeom>
          </p:spPr>
        </p:pic>
        <p:sp>
          <p:nvSpPr>
            <p:cNvPr id="26" name="TextBox 25">
              <a:extLst>
                <a:ext uri="{FF2B5EF4-FFF2-40B4-BE49-F238E27FC236}">
                  <a16:creationId xmlns:a16="http://schemas.microsoft.com/office/drawing/2014/main" id="{F61A46A5-30A7-E8A1-71A4-E52C039487BA}"/>
                </a:ext>
              </a:extLst>
            </p:cNvPr>
            <p:cNvSpPr txBox="1"/>
            <p:nvPr/>
          </p:nvSpPr>
          <p:spPr>
            <a:xfrm>
              <a:off x="7731630" y="1540992"/>
              <a:ext cx="1128835" cy="461665"/>
            </a:xfrm>
            <a:prstGeom prst="rect">
              <a:avLst/>
            </a:prstGeom>
            <a:noFill/>
          </p:spPr>
          <p:txBody>
            <a:bodyPr wrap="none" rtlCol="0">
              <a:spAutoFit/>
            </a:bodyPr>
            <a:lstStyle/>
            <a:p>
              <a:r>
                <a:rPr lang="en-US" dirty="0">
                  <a:solidFill>
                    <a:schemeClr val="accent1">
                      <a:lumMod val="75000"/>
                    </a:schemeClr>
                  </a:solidFill>
                </a:rPr>
                <a:t>PFOS</a:t>
              </a:r>
            </a:p>
          </p:txBody>
        </p:sp>
      </p:grpSp>
      <p:grpSp>
        <p:nvGrpSpPr>
          <p:cNvPr id="35" name="Group 34">
            <a:extLst>
              <a:ext uri="{FF2B5EF4-FFF2-40B4-BE49-F238E27FC236}">
                <a16:creationId xmlns:a16="http://schemas.microsoft.com/office/drawing/2014/main" id="{908E1FD4-5F54-D75D-55B0-52A5DE9AAB27}"/>
              </a:ext>
            </a:extLst>
          </p:cNvPr>
          <p:cNvGrpSpPr/>
          <p:nvPr/>
        </p:nvGrpSpPr>
        <p:grpSpPr>
          <a:xfrm>
            <a:off x="108214" y="1164198"/>
            <a:ext cx="3447386" cy="1088358"/>
            <a:chOff x="-1801110" y="32227"/>
            <a:chExt cx="5943600" cy="1876425"/>
          </a:xfrm>
        </p:grpSpPr>
        <p:pic>
          <p:nvPicPr>
            <p:cNvPr id="29" name="Picture 28">
              <a:extLst>
                <a:ext uri="{FF2B5EF4-FFF2-40B4-BE49-F238E27FC236}">
                  <a16:creationId xmlns:a16="http://schemas.microsoft.com/office/drawing/2014/main" id="{CB565E2E-F957-A73F-B849-2762516F6C25}"/>
                </a:ext>
              </a:extLst>
            </p:cNvPr>
            <p:cNvPicPr>
              <a:picLocks noChangeAspect="1"/>
            </p:cNvPicPr>
            <p:nvPr/>
          </p:nvPicPr>
          <p:blipFill>
            <a:blip r:embed="rId9"/>
            <a:stretch>
              <a:fillRect/>
            </a:stretch>
          </p:blipFill>
          <p:spPr>
            <a:xfrm>
              <a:off x="-1801110" y="32227"/>
              <a:ext cx="5943600" cy="1876425"/>
            </a:xfrm>
            <a:prstGeom prst="rect">
              <a:avLst/>
            </a:prstGeom>
          </p:spPr>
        </p:pic>
        <p:sp>
          <p:nvSpPr>
            <p:cNvPr id="30" name="TextBox 29">
              <a:extLst>
                <a:ext uri="{FF2B5EF4-FFF2-40B4-BE49-F238E27FC236}">
                  <a16:creationId xmlns:a16="http://schemas.microsoft.com/office/drawing/2014/main" id="{E38426A2-C6E1-6FDC-D0B5-0BBFB3137080}"/>
                </a:ext>
              </a:extLst>
            </p:cNvPr>
            <p:cNvSpPr txBox="1"/>
            <p:nvPr/>
          </p:nvSpPr>
          <p:spPr>
            <a:xfrm>
              <a:off x="-1200496" y="44571"/>
              <a:ext cx="1128833" cy="461664"/>
            </a:xfrm>
            <a:prstGeom prst="rect">
              <a:avLst/>
            </a:prstGeom>
            <a:noFill/>
          </p:spPr>
          <p:txBody>
            <a:bodyPr wrap="none" rtlCol="0">
              <a:spAutoFit/>
            </a:bodyPr>
            <a:lstStyle/>
            <a:p>
              <a:r>
                <a:rPr lang="en-US" dirty="0">
                  <a:solidFill>
                    <a:srgbClr val="FFC000"/>
                  </a:solidFill>
                </a:rPr>
                <a:t>PFOA</a:t>
              </a:r>
            </a:p>
          </p:txBody>
        </p:sp>
      </p:grpSp>
      <p:grpSp>
        <p:nvGrpSpPr>
          <p:cNvPr id="34" name="Group 33">
            <a:extLst>
              <a:ext uri="{FF2B5EF4-FFF2-40B4-BE49-F238E27FC236}">
                <a16:creationId xmlns:a16="http://schemas.microsoft.com/office/drawing/2014/main" id="{9375C999-51EB-BD2F-F776-F27551AA70EC}"/>
              </a:ext>
            </a:extLst>
          </p:cNvPr>
          <p:cNvGrpSpPr/>
          <p:nvPr/>
        </p:nvGrpSpPr>
        <p:grpSpPr>
          <a:xfrm>
            <a:off x="115194" y="48217"/>
            <a:ext cx="3430812" cy="1115981"/>
            <a:chOff x="-1786822" y="1897910"/>
            <a:chExt cx="5915025" cy="1924050"/>
          </a:xfrm>
        </p:grpSpPr>
        <p:pic>
          <p:nvPicPr>
            <p:cNvPr id="32" name="Picture 31">
              <a:extLst>
                <a:ext uri="{FF2B5EF4-FFF2-40B4-BE49-F238E27FC236}">
                  <a16:creationId xmlns:a16="http://schemas.microsoft.com/office/drawing/2014/main" id="{023B6C65-9A39-D14D-69B2-FE5A818B1576}"/>
                </a:ext>
              </a:extLst>
            </p:cNvPr>
            <p:cNvPicPr>
              <a:picLocks noChangeAspect="1"/>
            </p:cNvPicPr>
            <p:nvPr/>
          </p:nvPicPr>
          <p:blipFill>
            <a:blip r:embed="rId10"/>
            <a:stretch>
              <a:fillRect/>
            </a:stretch>
          </p:blipFill>
          <p:spPr>
            <a:xfrm>
              <a:off x="-1786822" y="1897910"/>
              <a:ext cx="5915025" cy="1924050"/>
            </a:xfrm>
            <a:prstGeom prst="rect">
              <a:avLst/>
            </a:prstGeom>
          </p:spPr>
        </p:pic>
        <p:sp>
          <p:nvSpPr>
            <p:cNvPr id="33" name="TextBox 32">
              <a:extLst>
                <a:ext uri="{FF2B5EF4-FFF2-40B4-BE49-F238E27FC236}">
                  <a16:creationId xmlns:a16="http://schemas.microsoft.com/office/drawing/2014/main" id="{77CB06EF-1D60-E6B0-C345-1DD4C2979DEF}"/>
                </a:ext>
              </a:extLst>
            </p:cNvPr>
            <p:cNvSpPr txBox="1"/>
            <p:nvPr/>
          </p:nvSpPr>
          <p:spPr>
            <a:xfrm>
              <a:off x="-1198242" y="1941751"/>
              <a:ext cx="1946212" cy="795951"/>
            </a:xfrm>
            <a:prstGeom prst="rect">
              <a:avLst/>
            </a:prstGeom>
            <a:noFill/>
          </p:spPr>
          <p:txBody>
            <a:bodyPr wrap="none" rtlCol="0">
              <a:spAutoFit/>
            </a:bodyPr>
            <a:lstStyle/>
            <a:p>
              <a:r>
                <a:rPr lang="en-US" dirty="0">
                  <a:solidFill>
                    <a:schemeClr val="accent1">
                      <a:lumMod val="75000"/>
                    </a:schemeClr>
                  </a:solidFill>
                </a:rPr>
                <a:t>PFOS</a:t>
              </a:r>
            </a:p>
          </p:txBody>
        </p:sp>
      </p:grpSp>
      <p:pic>
        <p:nvPicPr>
          <p:cNvPr id="41" name="Picture 40">
            <a:extLst>
              <a:ext uri="{FF2B5EF4-FFF2-40B4-BE49-F238E27FC236}">
                <a16:creationId xmlns:a16="http://schemas.microsoft.com/office/drawing/2014/main" id="{6412F56B-EB95-119F-AC9A-5B2BF5B45364}"/>
              </a:ext>
            </a:extLst>
          </p:cNvPr>
          <p:cNvPicPr>
            <a:picLocks noChangeAspect="1"/>
          </p:cNvPicPr>
          <p:nvPr/>
        </p:nvPicPr>
        <p:blipFill>
          <a:blip r:embed="rId11"/>
          <a:stretch>
            <a:fillRect/>
          </a:stretch>
        </p:blipFill>
        <p:spPr>
          <a:xfrm>
            <a:off x="13048" y="4827834"/>
            <a:ext cx="3037625" cy="1084866"/>
          </a:xfrm>
          <a:prstGeom prst="rect">
            <a:avLst/>
          </a:prstGeom>
        </p:spPr>
      </p:pic>
      <p:pic>
        <p:nvPicPr>
          <p:cNvPr id="43" name="Picture 42">
            <a:extLst>
              <a:ext uri="{FF2B5EF4-FFF2-40B4-BE49-F238E27FC236}">
                <a16:creationId xmlns:a16="http://schemas.microsoft.com/office/drawing/2014/main" id="{BC0293D2-6356-0D06-D553-9D76C936E13A}"/>
              </a:ext>
            </a:extLst>
          </p:cNvPr>
          <p:cNvPicPr>
            <a:picLocks noChangeAspect="1"/>
          </p:cNvPicPr>
          <p:nvPr/>
        </p:nvPicPr>
        <p:blipFill>
          <a:blip r:embed="rId12"/>
          <a:stretch>
            <a:fillRect/>
          </a:stretch>
        </p:blipFill>
        <p:spPr>
          <a:xfrm>
            <a:off x="10316" y="3893958"/>
            <a:ext cx="3023528" cy="968554"/>
          </a:xfrm>
          <a:prstGeom prst="rect">
            <a:avLst/>
          </a:prstGeom>
        </p:spPr>
      </p:pic>
      <p:sp>
        <p:nvSpPr>
          <p:cNvPr id="48" name="TextBox 47">
            <a:extLst>
              <a:ext uri="{FF2B5EF4-FFF2-40B4-BE49-F238E27FC236}">
                <a16:creationId xmlns:a16="http://schemas.microsoft.com/office/drawing/2014/main" id="{4A73E776-E328-2780-652D-62706CE8AD08}"/>
              </a:ext>
            </a:extLst>
          </p:cNvPr>
          <p:cNvSpPr txBox="1"/>
          <p:nvPr/>
        </p:nvSpPr>
        <p:spPr>
          <a:xfrm>
            <a:off x="440126" y="4172927"/>
            <a:ext cx="1299599" cy="461665"/>
          </a:xfrm>
          <a:prstGeom prst="rect">
            <a:avLst/>
          </a:prstGeom>
          <a:noFill/>
        </p:spPr>
        <p:txBody>
          <a:bodyPr wrap="square" rtlCol="0">
            <a:spAutoFit/>
          </a:bodyPr>
          <a:lstStyle/>
          <a:p>
            <a:r>
              <a:rPr lang="en-US" dirty="0">
                <a:solidFill>
                  <a:schemeClr val="accent1">
                    <a:lumMod val="75000"/>
                  </a:schemeClr>
                </a:solidFill>
              </a:rPr>
              <a:t>PFOS</a:t>
            </a:r>
          </a:p>
        </p:txBody>
      </p:sp>
      <p:sp>
        <p:nvSpPr>
          <p:cNvPr id="49" name="TextBox 48">
            <a:extLst>
              <a:ext uri="{FF2B5EF4-FFF2-40B4-BE49-F238E27FC236}">
                <a16:creationId xmlns:a16="http://schemas.microsoft.com/office/drawing/2014/main" id="{8916CB85-C0E1-A807-D6D0-A893A883CCB7}"/>
              </a:ext>
            </a:extLst>
          </p:cNvPr>
          <p:cNvSpPr txBox="1"/>
          <p:nvPr/>
        </p:nvSpPr>
        <p:spPr>
          <a:xfrm>
            <a:off x="292170" y="5233162"/>
            <a:ext cx="1246580" cy="461665"/>
          </a:xfrm>
          <a:prstGeom prst="rect">
            <a:avLst/>
          </a:prstGeom>
          <a:noFill/>
        </p:spPr>
        <p:txBody>
          <a:bodyPr wrap="square" rtlCol="0">
            <a:spAutoFit/>
          </a:bodyPr>
          <a:lstStyle/>
          <a:p>
            <a:r>
              <a:rPr lang="en-US" dirty="0">
                <a:solidFill>
                  <a:srgbClr val="FFC000"/>
                </a:solidFill>
              </a:rPr>
              <a:t>PFOA</a:t>
            </a:r>
          </a:p>
        </p:txBody>
      </p:sp>
      <p:cxnSp>
        <p:nvCxnSpPr>
          <p:cNvPr id="3" name="Straight Arrow Connector 2">
            <a:extLst>
              <a:ext uri="{FF2B5EF4-FFF2-40B4-BE49-F238E27FC236}">
                <a16:creationId xmlns:a16="http://schemas.microsoft.com/office/drawing/2014/main" id="{64B3A5E7-5F8A-8C47-DAE6-ABE2D64628AA}"/>
              </a:ext>
            </a:extLst>
          </p:cNvPr>
          <p:cNvCxnSpPr/>
          <p:nvPr/>
        </p:nvCxnSpPr>
        <p:spPr bwMode="auto">
          <a:xfrm>
            <a:off x="2126974" y="2252556"/>
            <a:ext cx="1063487" cy="142492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CF56B5FD-B777-7FA2-9A28-1CA9DF696C0D}"/>
              </a:ext>
            </a:extLst>
          </p:cNvPr>
          <p:cNvCxnSpPr/>
          <p:nvPr/>
        </p:nvCxnSpPr>
        <p:spPr bwMode="auto">
          <a:xfrm>
            <a:off x="-387626" y="2932043"/>
            <a:ext cx="914400" cy="914400"/>
          </a:xfrm>
          <a:prstGeom prst="straightConnector1">
            <a:avLst/>
          </a:prstGeom>
          <a:noFill/>
          <a:ln w="9525" cap="flat" cmpd="sng" algn="ctr">
            <a:no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A66D4428-6EFB-FF1A-9110-F39CD7DA26F3}"/>
              </a:ext>
            </a:extLst>
          </p:cNvPr>
          <p:cNvCxnSpPr/>
          <p:nvPr/>
        </p:nvCxnSpPr>
        <p:spPr bwMode="auto">
          <a:xfrm flipH="1" flipV="1">
            <a:off x="4737403" y="3750967"/>
            <a:ext cx="987536" cy="78936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DA06AE4B-B403-0ACB-55F6-CBC443BD82D2}"/>
              </a:ext>
            </a:extLst>
          </p:cNvPr>
          <p:cNvCxnSpPr/>
          <p:nvPr/>
        </p:nvCxnSpPr>
        <p:spPr bwMode="auto">
          <a:xfrm>
            <a:off x="-1670682" y="2965017"/>
            <a:ext cx="914400" cy="914400"/>
          </a:xfrm>
          <a:prstGeom prst="straightConnector1">
            <a:avLst/>
          </a:prstGeom>
          <a:noFill/>
          <a:ln w="9525" cap="flat" cmpd="sng" algn="ctr">
            <a:no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4DD2F65C-211B-6458-FE2C-C3BBA9DB1340}"/>
              </a:ext>
            </a:extLst>
          </p:cNvPr>
          <p:cNvCxnSpPr>
            <a:cxnSpLocks/>
          </p:cNvCxnSpPr>
          <p:nvPr/>
        </p:nvCxnSpPr>
        <p:spPr bwMode="auto">
          <a:xfrm>
            <a:off x="5799920" y="2197825"/>
            <a:ext cx="292767" cy="155314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ADF4D502-DD46-7352-BAFA-FA6DCB852CC7}"/>
              </a:ext>
            </a:extLst>
          </p:cNvPr>
          <p:cNvCxnSpPr/>
          <p:nvPr/>
        </p:nvCxnSpPr>
        <p:spPr bwMode="auto">
          <a:xfrm>
            <a:off x="3050613" y="4030531"/>
            <a:ext cx="139848" cy="115118"/>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2D724AF5-4896-F2EB-0510-9490188CADD2}"/>
              </a:ext>
            </a:extLst>
          </p:cNvPr>
          <p:cNvSpPr txBox="1"/>
          <p:nvPr/>
        </p:nvSpPr>
        <p:spPr>
          <a:xfrm>
            <a:off x="3792802" y="452112"/>
            <a:ext cx="1612942" cy="400110"/>
          </a:xfrm>
          <a:prstGeom prst="rect">
            <a:avLst/>
          </a:prstGeom>
          <a:noFill/>
        </p:spPr>
        <p:txBody>
          <a:bodyPr wrap="none" rtlCol="0">
            <a:spAutoFit/>
          </a:bodyPr>
          <a:lstStyle/>
          <a:p>
            <a:r>
              <a:rPr lang="en-US" sz="2000" dirty="0">
                <a:solidFill>
                  <a:srgbClr val="FFC000"/>
                </a:solidFill>
              </a:rPr>
              <a:t>PFOA:8 ppt</a:t>
            </a:r>
          </a:p>
        </p:txBody>
      </p:sp>
      <p:sp>
        <p:nvSpPr>
          <p:cNvPr id="36" name="TextBox 35">
            <a:extLst>
              <a:ext uri="{FF2B5EF4-FFF2-40B4-BE49-F238E27FC236}">
                <a16:creationId xmlns:a16="http://schemas.microsoft.com/office/drawing/2014/main" id="{6F46FDCF-7344-EAF1-A10B-A596007C9D92}"/>
              </a:ext>
            </a:extLst>
          </p:cNvPr>
          <p:cNvSpPr txBox="1"/>
          <p:nvPr/>
        </p:nvSpPr>
        <p:spPr>
          <a:xfrm>
            <a:off x="3792802" y="154644"/>
            <a:ext cx="1685077" cy="400110"/>
          </a:xfrm>
          <a:prstGeom prst="rect">
            <a:avLst/>
          </a:prstGeom>
          <a:noFill/>
        </p:spPr>
        <p:txBody>
          <a:bodyPr wrap="none" rtlCol="0">
            <a:spAutoFit/>
          </a:bodyPr>
          <a:lstStyle/>
          <a:p>
            <a:r>
              <a:rPr lang="en-US" sz="2000" dirty="0">
                <a:solidFill>
                  <a:schemeClr val="accent1">
                    <a:lumMod val="75000"/>
                  </a:schemeClr>
                </a:solidFill>
              </a:rPr>
              <a:t>PFOS:16ppt</a:t>
            </a:r>
          </a:p>
        </p:txBody>
      </p:sp>
    </p:spTree>
    <p:extLst>
      <p:ext uri="{BB962C8B-B14F-4D97-AF65-F5344CB8AC3E}">
        <p14:creationId xmlns:p14="http://schemas.microsoft.com/office/powerpoint/2010/main" val="4261458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EFB8A-8445-3E26-7698-2909DDA83993}"/>
              </a:ext>
            </a:extLst>
          </p:cNvPr>
          <p:cNvPicPr>
            <a:picLocks noChangeAspect="1"/>
          </p:cNvPicPr>
          <p:nvPr/>
        </p:nvPicPr>
        <p:blipFill>
          <a:blip r:embed="rId3"/>
          <a:stretch>
            <a:fillRect/>
          </a:stretch>
        </p:blipFill>
        <p:spPr>
          <a:xfrm>
            <a:off x="0" y="1144932"/>
            <a:ext cx="9144000" cy="4568135"/>
          </a:xfrm>
          <a:prstGeom prst="rect">
            <a:avLst/>
          </a:prstGeom>
        </p:spPr>
      </p:pic>
      <p:sp>
        <p:nvSpPr>
          <p:cNvPr id="7" name="Rectangle 6">
            <a:extLst>
              <a:ext uri="{FF2B5EF4-FFF2-40B4-BE49-F238E27FC236}">
                <a16:creationId xmlns:a16="http://schemas.microsoft.com/office/drawing/2014/main" id="{591DC125-E82E-4079-AE66-FC8F2CD52435}"/>
              </a:ext>
            </a:extLst>
          </p:cNvPr>
          <p:cNvSpPr/>
          <p:nvPr/>
        </p:nvSpPr>
        <p:spPr>
          <a:xfrm>
            <a:off x="5631181" y="1433943"/>
            <a:ext cx="2445110" cy="1507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2">
            <a:extLst>
              <a:ext uri="{FF2B5EF4-FFF2-40B4-BE49-F238E27FC236}">
                <a16:creationId xmlns:a16="http://schemas.microsoft.com/office/drawing/2014/main" id="{DEC574C3-1741-48CF-B5CD-28A279515338}"/>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23</a:t>
            </a:fld>
            <a:endParaRPr lang="en-US" sz="1051" b="1" dirty="0">
              <a:solidFill>
                <a:schemeClr val="tx1"/>
              </a:solidFill>
            </a:endParaRPr>
          </a:p>
        </p:txBody>
      </p:sp>
      <p:sp>
        <p:nvSpPr>
          <p:cNvPr id="9" name="Title 1">
            <a:extLst>
              <a:ext uri="{FF2B5EF4-FFF2-40B4-BE49-F238E27FC236}">
                <a16:creationId xmlns:a16="http://schemas.microsoft.com/office/drawing/2014/main" id="{54C85DB2-CF5A-4C0E-9466-DA8D067F4BC8}"/>
              </a:ext>
            </a:extLst>
          </p:cNvPr>
          <p:cNvSpPr txBox="1">
            <a:spLocks/>
          </p:cNvSpPr>
          <p:nvPr/>
        </p:nvSpPr>
        <p:spPr bwMode="auto">
          <a:xfrm>
            <a:off x="1781031" y="543761"/>
            <a:ext cx="6689725" cy="7407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Cross Section B-B’</a:t>
            </a:r>
          </a:p>
        </p:txBody>
      </p:sp>
      <p:pic>
        <p:nvPicPr>
          <p:cNvPr id="10" name="Picture 9">
            <a:extLst>
              <a:ext uri="{FF2B5EF4-FFF2-40B4-BE49-F238E27FC236}">
                <a16:creationId xmlns:a16="http://schemas.microsoft.com/office/drawing/2014/main" id="{88A8DCB7-8E3F-447D-835F-3B50663F99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970" y="4314941"/>
            <a:ext cx="2476500" cy="1940166"/>
          </a:xfrm>
          <a:prstGeom prst="rect">
            <a:avLst/>
          </a:prstGeom>
        </p:spPr>
      </p:pic>
      <p:sp>
        <p:nvSpPr>
          <p:cNvPr id="11" name="TextBox 10">
            <a:extLst>
              <a:ext uri="{FF2B5EF4-FFF2-40B4-BE49-F238E27FC236}">
                <a16:creationId xmlns:a16="http://schemas.microsoft.com/office/drawing/2014/main" id="{495C3AC6-59C0-4C1D-876F-7CD31CBDD758}"/>
              </a:ext>
            </a:extLst>
          </p:cNvPr>
          <p:cNvSpPr txBox="1"/>
          <p:nvPr/>
        </p:nvSpPr>
        <p:spPr>
          <a:xfrm>
            <a:off x="897253" y="4407729"/>
            <a:ext cx="389850" cy="461665"/>
          </a:xfrm>
          <a:prstGeom prst="rect">
            <a:avLst/>
          </a:prstGeom>
          <a:noFill/>
        </p:spPr>
        <p:txBody>
          <a:bodyPr wrap="none" rtlCol="0">
            <a:spAutoFit/>
          </a:bodyPr>
          <a:lstStyle/>
          <a:p>
            <a:pPr>
              <a:buNone/>
            </a:pPr>
            <a:r>
              <a:rPr lang="en-US" dirty="0">
                <a:solidFill>
                  <a:schemeClr val="bg1"/>
                </a:solidFill>
              </a:rPr>
              <a:t>B</a:t>
            </a:r>
          </a:p>
        </p:txBody>
      </p:sp>
      <p:sp>
        <p:nvSpPr>
          <p:cNvPr id="12" name="TextBox 11">
            <a:extLst>
              <a:ext uri="{FF2B5EF4-FFF2-40B4-BE49-F238E27FC236}">
                <a16:creationId xmlns:a16="http://schemas.microsoft.com/office/drawing/2014/main" id="{5EC3A3D8-2D8E-46B4-AA4C-0C16D1DA1BCE}"/>
              </a:ext>
            </a:extLst>
          </p:cNvPr>
          <p:cNvSpPr txBox="1"/>
          <p:nvPr/>
        </p:nvSpPr>
        <p:spPr>
          <a:xfrm>
            <a:off x="2010057" y="5852574"/>
            <a:ext cx="458780" cy="461665"/>
          </a:xfrm>
          <a:prstGeom prst="rect">
            <a:avLst/>
          </a:prstGeom>
          <a:noFill/>
        </p:spPr>
        <p:txBody>
          <a:bodyPr wrap="none" rtlCol="0">
            <a:spAutoFit/>
          </a:bodyPr>
          <a:lstStyle/>
          <a:p>
            <a:pPr>
              <a:buNone/>
            </a:pPr>
            <a:r>
              <a:rPr lang="en-US" dirty="0">
                <a:solidFill>
                  <a:schemeClr val="bg1"/>
                </a:solidFill>
              </a:rPr>
              <a:t>B’</a:t>
            </a:r>
          </a:p>
        </p:txBody>
      </p:sp>
      <p:sp>
        <p:nvSpPr>
          <p:cNvPr id="2" name="Freeform: Shape 1">
            <a:extLst>
              <a:ext uri="{FF2B5EF4-FFF2-40B4-BE49-F238E27FC236}">
                <a16:creationId xmlns:a16="http://schemas.microsoft.com/office/drawing/2014/main" id="{3722C0DC-D978-4383-8824-EAED4E15E1BF}"/>
              </a:ext>
            </a:extLst>
          </p:cNvPr>
          <p:cNvSpPr/>
          <p:nvPr/>
        </p:nvSpPr>
        <p:spPr bwMode="auto">
          <a:xfrm>
            <a:off x="1266092" y="4747846"/>
            <a:ext cx="826477" cy="1397977"/>
          </a:xfrm>
          <a:custGeom>
            <a:avLst/>
            <a:gdLst>
              <a:gd name="connsiteX0" fmla="*/ 0 w 826477"/>
              <a:gd name="connsiteY0" fmla="*/ 0 h 1397977"/>
              <a:gd name="connsiteX1" fmla="*/ 184639 w 826477"/>
              <a:gd name="connsiteY1" fmla="*/ 131885 h 1397977"/>
              <a:gd name="connsiteX2" fmla="*/ 457200 w 826477"/>
              <a:gd name="connsiteY2" fmla="*/ 334108 h 1397977"/>
              <a:gd name="connsiteX3" fmla="*/ 712177 w 826477"/>
              <a:gd name="connsiteY3" fmla="*/ 536331 h 1397977"/>
              <a:gd name="connsiteX4" fmla="*/ 782516 w 826477"/>
              <a:gd name="connsiteY4" fmla="*/ 747346 h 1397977"/>
              <a:gd name="connsiteX5" fmla="*/ 817685 w 826477"/>
              <a:gd name="connsiteY5" fmla="*/ 940777 h 1397977"/>
              <a:gd name="connsiteX6" fmla="*/ 826477 w 826477"/>
              <a:gd name="connsiteY6" fmla="*/ 1107831 h 1397977"/>
              <a:gd name="connsiteX7" fmla="*/ 808893 w 826477"/>
              <a:gd name="connsiteY7" fmla="*/ 1248508 h 1397977"/>
              <a:gd name="connsiteX8" fmla="*/ 800100 w 826477"/>
              <a:gd name="connsiteY8" fmla="*/ 1354016 h 1397977"/>
              <a:gd name="connsiteX9" fmla="*/ 756139 w 826477"/>
              <a:gd name="connsiteY9" fmla="*/ 1397977 h 139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6477" h="1397977">
                <a:moveTo>
                  <a:pt x="0" y="0"/>
                </a:moveTo>
                <a:lnTo>
                  <a:pt x="184639" y="131885"/>
                </a:lnTo>
                <a:lnTo>
                  <a:pt x="457200" y="334108"/>
                </a:lnTo>
                <a:lnTo>
                  <a:pt x="712177" y="536331"/>
                </a:lnTo>
                <a:lnTo>
                  <a:pt x="782516" y="747346"/>
                </a:lnTo>
                <a:lnTo>
                  <a:pt x="817685" y="940777"/>
                </a:lnTo>
                <a:lnTo>
                  <a:pt x="826477" y="1107831"/>
                </a:lnTo>
                <a:lnTo>
                  <a:pt x="808893" y="1248508"/>
                </a:lnTo>
                <a:lnTo>
                  <a:pt x="800100" y="1354016"/>
                </a:lnTo>
                <a:lnTo>
                  <a:pt x="756139" y="1397977"/>
                </a:lnTo>
              </a:path>
            </a:pathLst>
          </a:custGeom>
          <a:ln w="38100">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437490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EA5B5-67AB-4BF0-9BE3-5556A9E2B0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188" y="2270080"/>
            <a:ext cx="4183778" cy="3565086"/>
          </a:xfrm>
          <a:prstGeom prst="rect">
            <a:avLst/>
          </a:prstGeom>
        </p:spPr>
      </p:pic>
      <p:pic>
        <p:nvPicPr>
          <p:cNvPr id="3" name="Picture 2">
            <a:extLst>
              <a:ext uri="{FF2B5EF4-FFF2-40B4-BE49-F238E27FC236}">
                <a16:creationId xmlns:a16="http://schemas.microsoft.com/office/drawing/2014/main" id="{A5C3E22E-7D35-478F-8AE9-126BBF6227EA}"/>
              </a:ext>
            </a:extLst>
          </p:cNvPr>
          <p:cNvPicPr>
            <a:picLocks noChangeAspect="1"/>
          </p:cNvPicPr>
          <p:nvPr/>
        </p:nvPicPr>
        <p:blipFill>
          <a:blip r:embed="rId3"/>
          <a:stretch>
            <a:fillRect/>
          </a:stretch>
        </p:blipFill>
        <p:spPr>
          <a:xfrm>
            <a:off x="4517087" y="2693713"/>
            <a:ext cx="4183778" cy="3141453"/>
          </a:xfrm>
          <a:prstGeom prst="rect">
            <a:avLst/>
          </a:prstGeom>
        </p:spPr>
      </p:pic>
      <p:sp>
        <p:nvSpPr>
          <p:cNvPr id="6" name="Title 14">
            <a:extLst>
              <a:ext uri="{FF2B5EF4-FFF2-40B4-BE49-F238E27FC236}">
                <a16:creationId xmlns:a16="http://schemas.microsoft.com/office/drawing/2014/main" id="{5994A65B-13A9-4A0C-89FD-A89E414E4C28}"/>
              </a:ext>
            </a:extLst>
          </p:cNvPr>
          <p:cNvSpPr txBox="1">
            <a:spLocks/>
          </p:cNvSpPr>
          <p:nvPr/>
        </p:nvSpPr>
        <p:spPr>
          <a:xfrm>
            <a:off x="-124823" y="700715"/>
            <a:ext cx="8604948" cy="685800"/>
          </a:xfrm>
          <a:prstGeom prst="rect">
            <a:avLst/>
          </a:prstGeom>
        </p:spPr>
        <p:txBody>
          <a:bodyPr/>
          <a:lstStyle>
            <a:lvl1pPr algn="r" rtl="0" eaLnBrk="1" fontAlgn="base" hangingPunct="1">
              <a:spcBef>
                <a:spcPct val="0"/>
              </a:spcBef>
              <a:spcAft>
                <a:spcPct val="0"/>
              </a:spcAft>
              <a:defRPr sz="3600" b="1" i="1">
                <a:solidFill>
                  <a:srgbClr val="1A1596"/>
                </a:solidFill>
                <a:latin typeface="+mj-lt"/>
                <a:ea typeface="+mj-ea"/>
                <a:cs typeface="+mj-cs"/>
              </a:defRPr>
            </a:lvl1pPr>
            <a:lvl2pPr algn="r" rtl="0" eaLnBrk="1" fontAlgn="base" hangingPunct="1">
              <a:spcBef>
                <a:spcPct val="0"/>
              </a:spcBef>
              <a:spcAft>
                <a:spcPct val="0"/>
              </a:spcAft>
              <a:defRPr sz="3600" b="1">
                <a:solidFill>
                  <a:schemeClr val="tx2"/>
                </a:solidFill>
                <a:latin typeface="Arial" charset="0"/>
              </a:defRPr>
            </a:lvl2pPr>
            <a:lvl3pPr algn="r" rtl="0" eaLnBrk="1" fontAlgn="base" hangingPunct="1">
              <a:spcBef>
                <a:spcPct val="0"/>
              </a:spcBef>
              <a:spcAft>
                <a:spcPct val="0"/>
              </a:spcAft>
              <a:defRPr sz="3600" b="1">
                <a:solidFill>
                  <a:schemeClr val="tx2"/>
                </a:solidFill>
                <a:latin typeface="Arial" charset="0"/>
              </a:defRPr>
            </a:lvl3pPr>
            <a:lvl4pPr algn="r" rtl="0" eaLnBrk="1" fontAlgn="base" hangingPunct="1">
              <a:spcBef>
                <a:spcPct val="0"/>
              </a:spcBef>
              <a:spcAft>
                <a:spcPct val="0"/>
              </a:spcAft>
              <a:defRPr sz="3600" b="1">
                <a:solidFill>
                  <a:schemeClr val="tx2"/>
                </a:solidFill>
                <a:latin typeface="Arial" charset="0"/>
              </a:defRPr>
            </a:lvl4pPr>
            <a:lvl5pPr algn="r" rtl="0" eaLnBrk="1" fontAlgn="base" hangingPunct="1">
              <a:spcBef>
                <a:spcPct val="0"/>
              </a:spcBef>
              <a:spcAft>
                <a:spcPct val="0"/>
              </a:spcAft>
              <a:defRPr sz="3600" b="1">
                <a:solidFill>
                  <a:schemeClr val="tx2"/>
                </a:solidFill>
                <a:latin typeface="Arial" charset="0"/>
              </a:defRPr>
            </a:lvl5pPr>
            <a:lvl6pPr marL="457200" algn="r" rtl="0" eaLnBrk="1" fontAlgn="base" hangingPunct="1">
              <a:spcBef>
                <a:spcPct val="0"/>
              </a:spcBef>
              <a:spcAft>
                <a:spcPct val="0"/>
              </a:spcAft>
              <a:defRPr sz="3600" b="1">
                <a:solidFill>
                  <a:schemeClr val="tx2"/>
                </a:solidFill>
                <a:latin typeface="Arial" charset="0"/>
              </a:defRPr>
            </a:lvl6pPr>
            <a:lvl7pPr marL="914400" algn="r" rtl="0" eaLnBrk="1" fontAlgn="base" hangingPunct="1">
              <a:spcBef>
                <a:spcPct val="0"/>
              </a:spcBef>
              <a:spcAft>
                <a:spcPct val="0"/>
              </a:spcAft>
              <a:defRPr sz="3600" b="1">
                <a:solidFill>
                  <a:schemeClr val="tx2"/>
                </a:solidFill>
                <a:latin typeface="Arial" charset="0"/>
              </a:defRPr>
            </a:lvl7pPr>
            <a:lvl8pPr marL="1371600" algn="r" rtl="0" eaLnBrk="1" fontAlgn="base" hangingPunct="1">
              <a:spcBef>
                <a:spcPct val="0"/>
              </a:spcBef>
              <a:spcAft>
                <a:spcPct val="0"/>
              </a:spcAft>
              <a:defRPr sz="3600" b="1">
                <a:solidFill>
                  <a:schemeClr val="tx2"/>
                </a:solidFill>
                <a:latin typeface="Arial" charset="0"/>
              </a:defRPr>
            </a:lvl8pPr>
            <a:lvl9pPr marL="1828800" algn="r" rtl="0" eaLnBrk="1" fontAlgn="base" hangingPunct="1">
              <a:spcBef>
                <a:spcPct val="0"/>
              </a:spcBef>
              <a:spcAft>
                <a:spcPct val="0"/>
              </a:spcAft>
              <a:defRPr sz="36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Stratigraphy Beneath Van Etten Lake: C-C’</a:t>
            </a:r>
          </a:p>
        </p:txBody>
      </p:sp>
      <p:sp>
        <p:nvSpPr>
          <p:cNvPr id="7" name="TextBox 6">
            <a:extLst>
              <a:ext uri="{FF2B5EF4-FFF2-40B4-BE49-F238E27FC236}">
                <a16:creationId xmlns:a16="http://schemas.microsoft.com/office/drawing/2014/main" id="{A8FF43FA-93ED-4766-B4C7-8B08ACF1D6FC}"/>
              </a:ext>
            </a:extLst>
          </p:cNvPr>
          <p:cNvSpPr txBox="1"/>
          <p:nvPr/>
        </p:nvSpPr>
        <p:spPr>
          <a:xfrm>
            <a:off x="201188" y="1162831"/>
            <a:ext cx="8828514" cy="830997"/>
          </a:xfrm>
          <a:prstGeom prst="rect">
            <a:avLst/>
          </a:prstGeom>
          <a:noFill/>
        </p:spPr>
        <p:txBody>
          <a:bodyPr wrap="square" rtlCol="0">
            <a:spAutoFit/>
          </a:bodyPr>
          <a:lstStyle/>
          <a:p>
            <a:pPr marL="214308" indent="-214308" defTabSz="685783" eaLnBrk="0" hangingPunct="0">
              <a:spcBef>
                <a:spcPct val="50000"/>
              </a:spcBef>
              <a:buClr>
                <a:srgbClr val="151C77"/>
              </a:buClr>
              <a:buSzPct val="80000"/>
              <a:buFont typeface="Wingdings" pitchFamily="2" charset="2"/>
              <a:buChar char="n"/>
            </a:pPr>
            <a:r>
              <a:rPr lang="en-US" b="1" dirty="0">
                <a:latin typeface="+mn-lt"/>
              </a:rPr>
              <a:t>Heterogeneity (sand, silt, organics, minor clay) predicted by modern analogue</a:t>
            </a:r>
          </a:p>
        </p:txBody>
      </p:sp>
      <p:sp>
        <p:nvSpPr>
          <p:cNvPr id="8" name="Slide Number Placeholder 2">
            <a:extLst>
              <a:ext uri="{FF2B5EF4-FFF2-40B4-BE49-F238E27FC236}">
                <a16:creationId xmlns:a16="http://schemas.microsoft.com/office/drawing/2014/main" id="{82D5D1A7-9B6B-4BF2-ABB8-70C57D4D69C2}"/>
              </a:ext>
            </a:extLst>
          </p:cNvPr>
          <p:cNvSpPr txBox="1">
            <a:spLocks/>
          </p:cNvSpPr>
          <p:nvPr/>
        </p:nvSpPr>
        <p:spPr>
          <a:xfrm>
            <a:off x="8758239" y="6545863"/>
            <a:ext cx="542924" cy="254044"/>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defPPr>
              <a:defRPr lang="en-US"/>
            </a:defPPr>
            <a:lvl1pPr algn="l" rtl="0" fontAlgn="base">
              <a:spcBef>
                <a:spcPct val="20000"/>
              </a:spcBef>
              <a:spcAft>
                <a:spcPct val="0"/>
              </a:spcAft>
              <a:buChar char="•"/>
              <a:defRPr sz="2400" kern="1200">
                <a:solidFill>
                  <a:schemeClr val="tx1"/>
                </a:solidFill>
                <a:latin typeface="Arial" charset="0"/>
                <a:ea typeface="+mn-ea"/>
                <a:cs typeface="+mn-cs"/>
              </a:defRPr>
            </a:lvl1pPr>
            <a:lvl2pPr marL="457200" algn="l" rtl="0" fontAlgn="base">
              <a:spcBef>
                <a:spcPct val="20000"/>
              </a:spcBef>
              <a:spcAft>
                <a:spcPct val="0"/>
              </a:spcAft>
              <a:buChar char="•"/>
              <a:defRPr sz="2400" kern="1200">
                <a:solidFill>
                  <a:schemeClr val="tx1"/>
                </a:solidFill>
                <a:latin typeface="Arial" charset="0"/>
                <a:ea typeface="+mn-ea"/>
                <a:cs typeface="+mn-cs"/>
              </a:defRPr>
            </a:lvl2pPr>
            <a:lvl3pPr marL="914400" algn="l" rtl="0" fontAlgn="base">
              <a:spcBef>
                <a:spcPct val="20000"/>
              </a:spcBef>
              <a:spcAft>
                <a:spcPct val="0"/>
              </a:spcAft>
              <a:buChar char="•"/>
              <a:defRPr sz="2400" kern="1200">
                <a:solidFill>
                  <a:schemeClr val="tx1"/>
                </a:solidFill>
                <a:latin typeface="Arial" charset="0"/>
                <a:ea typeface="+mn-ea"/>
                <a:cs typeface="+mn-cs"/>
              </a:defRPr>
            </a:lvl3pPr>
            <a:lvl4pPr marL="1371600" algn="l" rtl="0" fontAlgn="base">
              <a:spcBef>
                <a:spcPct val="20000"/>
              </a:spcBef>
              <a:spcAft>
                <a:spcPct val="0"/>
              </a:spcAft>
              <a:buChar char="•"/>
              <a:defRPr sz="2400" kern="1200">
                <a:solidFill>
                  <a:schemeClr val="tx1"/>
                </a:solidFill>
                <a:latin typeface="Arial" charset="0"/>
                <a:ea typeface="+mn-ea"/>
                <a:cs typeface="+mn-cs"/>
              </a:defRPr>
            </a:lvl4pPr>
            <a:lvl5pPr marL="1828800" algn="l" rtl="0" fontAlgn="base">
              <a:spcBef>
                <a:spcPct val="2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None/>
            </a:pPr>
            <a:fld id="{69C8E493-8255-40C2-A83F-019E5C054B6D}" type="slidenum">
              <a:rPr lang="en-US" sz="1051" b="1" smtClean="0"/>
              <a:pPr>
                <a:buNone/>
              </a:pPr>
              <a:t>24</a:t>
            </a:fld>
            <a:endParaRPr lang="en-US" sz="1051" b="1" dirty="0"/>
          </a:p>
        </p:txBody>
      </p:sp>
    </p:spTree>
    <p:extLst>
      <p:ext uri="{BB962C8B-B14F-4D97-AF65-F5344CB8AC3E}">
        <p14:creationId xmlns:p14="http://schemas.microsoft.com/office/powerpoint/2010/main" val="3325715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545C13-3B75-4C34-B31B-895179746139}"/>
              </a:ext>
            </a:extLst>
          </p:cNvPr>
          <p:cNvSpPr>
            <a:spLocks noGrp="1"/>
          </p:cNvSpPr>
          <p:nvPr>
            <p:ph idx="1"/>
          </p:nvPr>
        </p:nvSpPr>
        <p:spPr>
          <a:xfrm>
            <a:off x="114300" y="1148541"/>
            <a:ext cx="8915400" cy="5120640"/>
          </a:xfrm>
        </p:spPr>
        <p:txBody>
          <a:bodyPr/>
          <a:lstStyle/>
          <a:p>
            <a:r>
              <a:rPr lang="en-US" sz="2400" dirty="0"/>
              <a:t>Hydraulic data indicate convergence at Van Etten Lake</a:t>
            </a:r>
          </a:p>
          <a:p>
            <a:r>
              <a:rPr lang="en-US" sz="2400" dirty="0"/>
              <a:t>Analytical data do not indicate underflow </a:t>
            </a:r>
          </a:p>
          <a:p>
            <a:pPr marL="0" indent="0">
              <a:buNone/>
            </a:pPr>
            <a:endParaRPr lang="en-US" dirty="0"/>
          </a:p>
        </p:txBody>
      </p:sp>
      <p:sp>
        <p:nvSpPr>
          <p:cNvPr id="7" name="Title 6">
            <a:extLst>
              <a:ext uri="{FF2B5EF4-FFF2-40B4-BE49-F238E27FC236}">
                <a16:creationId xmlns:a16="http://schemas.microsoft.com/office/drawing/2014/main" id="{906A4FDE-ACC3-48A5-97D4-998091E6F4E8}"/>
              </a:ext>
            </a:extLst>
          </p:cNvPr>
          <p:cNvSpPr>
            <a:spLocks noGrp="1"/>
          </p:cNvSpPr>
          <p:nvPr>
            <p:ph type="title" idx="4294967295"/>
          </p:nvPr>
        </p:nvSpPr>
        <p:spPr>
          <a:xfrm>
            <a:off x="1781031" y="545912"/>
            <a:ext cx="6689725" cy="757815"/>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Hydraulic and Analytical Data </a:t>
            </a:r>
          </a:p>
        </p:txBody>
      </p:sp>
      <p:sp>
        <p:nvSpPr>
          <p:cNvPr id="6" name="Slide Number Placeholder 2">
            <a:extLst>
              <a:ext uri="{FF2B5EF4-FFF2-40B4-BE49-F238E27FC236}">
                <a16:creationId xmlns:a16="http://schemas.microsoft.com/office/drawing/2014/main" id="{433D04AD-EBEC-431F-8EC3-3CB649422CE7}"/>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25</a:t>
            </a:fld>
            <a:endParaRPr lang="en-US" sz="1051" b="1" dirty="0">
              <a:solidFill>
                <a:schemeClr val="tx1"/>
              </a:solidFill>
            </a:endParaRPr>
          </a:p>
        </p:txBody>
      </p:sp>
      <p:pic>
        <p:nvPicPr>
          <p:cNvPr id="4" name="Picture 3">
            <a:extLst>
              <a:ext uri="{FF2B5EF4-FFF2-40B4-BE49-F238E27FC236}">
                <a16:creationId xmlns:a16="http://schemas.microsoft.com/office/drawing/2014/main" id="{FD668152-B25E-43C2-8458-3FF165019A56}"/>
              </a:ext>
            </a:extLst>
          </p:cNvPr>
          <p:cNvPicPr>
            <a:picLocks noChangeAspect="1"/>
          </p:cNvPicPr>
          <p:nvPr/>
        </p:nvPicPr>
        <p:blipFill>
          <a:blip r:embed="rId3"/>
          <a:stretch>
            <a:fillRect/>
          </a:stretch>
        </p:blipFill>
        <p:spPr>
          <a:xfrm>
            <a:off x="1076324" y="2113994"/>
            <a:ext cx="7184881" cy="4198094"/>
          </a:xfrm>
          <a:prstGeom prst="rect">
            <a:avLst/>
          </a:prstGeom>
        </p:spPr>
      </p:pic>
    </p:spTree>
    <p:extLst>
      <p:ext uri="{BB962C8B-B14F-4D97-AF65-F5344CB8AC3E}">
        <p14:creationId xmlns:p14="http://schemas.microsoft.com/office/powerpoint/2010/main" val="27756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7BCE3D-9EAE-4812-AE7F-9D0186C86D50}"/>
              </a:ext>
            </a:extLst>
          </p:cNvPr>
          <p:cNvSpPr>
            <a:spLocks noGrp="1"/>
          </p:cNvSpPr>
          <p:nvPr>
            <p:ph idx="1"/>
          </p:nvPr>
        </p:nvSpPr>
        <p:spPr/>
        <p:txBody>
          <a:bodyPr/>
          <a:lstStyle/>
          <a:p>
            <a:r>
              <a:rPr lang="en-US" dirty="0"/>
              <a:t>EGLE 2020</a:t>
            </a:r>
          </a:p>
        </p:txBody>
      </p:sp>
      <p:sp>
        <p:nvSpPr>
          <p:cNvPr id="2" name="Title 1">
            <a:extLst>
              <a:ext uri="{FF2B5EF4-FFF2-40B4-BE49-F238E27FC236}">
                <a16:creationId xmlns:a16="http://schemas.microsoft.com/office/drawing/2014/main" id="{5E438699-4196-4090-A5D6-40BA08481BA7}"/>
              </a:ext>
            </a:extLst>
          </p:cNvPr>
          <p:cNvSpPr>
            <a:spLocks noGrp="1"/>
          </p:cNvSpPr>
          <p:nvPr>
            <p:ph type="title" idx="4294967295"/>
          </p:nvPr>
        </p:nvSpPr>
        <p:spPr>
          <a:xfrm>
            <a:off x="234229" y="669491"/>
            <a:ext cx="8229600" cy="518536"/>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Groundwater Dynamics at Van Etten Lake</a:t>
            </a:r>
          </a:p>
        </p:txBody>
      </p:sp>
      <p:sp>
        <p:nvSpPr>
          <p:cNvPr id="11" name="Slide Number Placeholder 2">
            <a:extLst>
              <a:ext uri="{FF2B5EF4-FFF2-40B4-BE49-F238E27FC236}">
                <a16:creationId xmlns:a16="http://schemas.microsoft.com/office/drawing/2014/main" id="{B86B19E8-A8FC-4B91-99DF-909749E90DAA}"/>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26</a:t>
            </a:fld>
            <a:endParaRPr lang="en-US" sz="1051" b="1" dirty="0">
              <a:solidFill>
                <a:schemeClr val="tx1"/>
              </a:solidFill>
            </a:endParaRPr>
          </a:p>
        </p:txBody>
      </p:sp>
      <p:pic>
        <p:nvPicPr>
          <p:cNvPr id="4" name="Picture 3">
            <a:extLst>
              <a:ext uri="{FF2B5EF4-FFF2-40B4-BE49-F238E27FC236}">
                <a16:creationId xmlns:a16="http://schemas.microsoft.com/office/drawing/2014/main" id="{377F41B5-726D-4059-ADF1-49EBF651D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2900"/>
            <a:ext cx="6583680" cy="2706833"/>
          </a:xfrm>
          <a:prstGeom prst="rect">
            <a:avLst/>
          </a:prstGeom>
        </p:spPr>
      </p:pic>
      <p:sp>
        <p:nvSpPr>
          <p:cNvPr id="3" name="TextBox 2">
            <a:extLst>
              <a:ext uri="{FF2B5EF4-FFF2-40B4-BE49-F238E27FC236}">
                <a16:creationId xmlns:a16="http://schemas.microsoft.com/office/drawing/2014/main" id="{DC375FD3-5603-4EDA-A90A-4BACE9A2FE54}"/>
              </a:ext>
            </a:extLst>
          </p:cNvPr>
          <p:cNvSpPr txBox="1"/>
          <p:nvPr/>
        </p:nvSpPr>
        <p:spPr>
          <a:xfrm>
            <a:off x="114298" y="4265823"/>
            <a:ext cx="5815447" cy="2015936"/>
          </a:xfrm>
          <a:prstGeom prst="rect">
            <a:avLst/>
          </a:prstGeom>
          <a:noFill/>
        </p:spPr>
        <p:txBody>
          <a:bodyPr wrap="square" rtlCol="0">
            <a:spAutoFit/>
          </a:bodyPr>
          <a:lstStyle/>
          <a:p>
            <a:pPr marL="647693" lvl="1" indent="-342900" defTabSz="685783" eaLnBrk="0" hangingPunct="0">
              <a:spcBef>
                <a:spcPct val="25000"/>
              </a:spcBef>
              <a:buClr>
                <a:srgbClr val="151C77"/>
              </a:buClr>
              <a:buSzPct val="80000"/>
              <a:buFont typeface="+mj-lt"/>
              <a:buAutoNum type="arabicPeriod"/>
            </a:pPr>
            <a:r>
              <a:rPr lang="en-US" sz="2000" dirty="0">
                <a:latin typeface="+mn-lt"/>
              </a:rPr>
              <a:t>East side of lake: GW heads are always higher than lake in 6 of 7 monitoring wells. Regional heads show GW flow toward lake </a:t>
            </a:r>
          </a:p>
          <a:p>
            <a:pPr marL="647693" lvl="1" indent="-342900" defTabSz="685783" eaLnBrk="0" hangingPunct="0">
              <a:spcBef>
                <a:spcPct val="25000"/>
              </a:spcBef>
              <a:buClr>
                <a:srgbClr val="151C77"/>
              </a:buClr>
              <a:buSzPct val="80000"/>
              <a:buFont typeface="+mj-lt"/>
              <a:buAutoNum type="arabicPeriod"/>
            </a:pPr>
            <a:r>
              <a:rPr lang="en-US" sz="2000" dirty="0">
                <a:latin typeface="+mn-lt"/>
              </a:rPr>
              <a:t>Only in DEQ-LD-MW003, on SE end of VEL,  is head lower than lake, during warm weather months</a:t>
            </a:r>
          </a:p>
        </p:txBody>
      </p:sp>
      <p:pic>
        <p:nvPicPr>
          <p:cNvPr id="7" name="Picture 6">
            <a:extLst>
              <a:ext uri="{FF2B5EF4-FFF2-40B4-BE49-F238E27FC236}">
                <a16:creationId xmlns:a16="http://schemas.microsoft.com/office/drawing/2014/main" id="{35F6F51A-C348-4688-BA91-96712BE6EA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4525" y="3295177"/>
            <a:ext cx="2676550" cy="2307630"/>
          </a:xfrm>
          <a:prstGeom prst="rect">
            <a:avLst/>
          </a:prstGeom>
        </p:spPr>
      </p:pic>
      <p:sp>
        <p:nvSpPr>
          <p:cNvPr id="8" name="Oval 7">
            <a:extLst>
              <a:ext uri="{FF2B5EF4-FFF2-40B4-BE49-F238E27FC236}">
                <a16:creationId xmlns:a16="http://schemas.microsoft.com/office/drawing/2014/main" id="{E3389F18-C771-4EA8-A72E-15FF72A085B3}"/>
              </a:ext>
            </a:extLst>
          </p:cNvPr>
          <p:cNvSpPr/>
          <p:nvPr/>
        </p:nvSpPr>
        <p:spPr bwMode="auto">
          <a:xfrm>
            <a:off x="7471717" y="5002530"/>
            <a:ext cx="178763" cy="178763"/>
          </a:xfrm>
          <a:prstGeom prst="ellipse">
            <a:avLst/>
          </a:prstGeom>
          <a:noFill/>
          <a:ln w="28575" cap="flat" cmpd="sng" algn="ctr">
            <a:solidFill>
              <a:srgbClr val="FFFF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9" name="Oval 8">
            <a:extLst>
              <a:ext uri="{FF2B5EF4-FFF2-40B4-BE49-F238E27FC236}">
                <a16:creationId xmlns:a16="http://schemas.microsoft.com/office/drawing/2014/main" id="{CB79A9D2-41AF-4359-83D1-AB4521E80A47}"/>
              </a:ext>
            </a:extLst>
          </p:cNvPr>
          <p:cNvSpPr/>
          <p:nvPr/>
        </p:nvSpPr>
        <p:spPr bwMode="auto">
          <a:xfrm>
            <a:off x="7410757" y="4530090"/>
            <a:ext cx="178763" cy="178763"/>
          </a:xfrm>
          <a:prstGeom prst="ellipse">
            <a:avLst/>
          </a:prstGeom>
          <a:noFill/>
          <a:ln w="28575" cap="flat" cmpd="sng" algn="ctr">
            <a:solidFill>
              <a:srgbClr val="FFFF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10" name="Oval 9">
            <a:extLst>
              <a:ext uri="{FF2B5EF4-FFF2-40B4-BE49-F238E27FC236}">
                <a16:creationId xmlns:a16="http://schemas.microsoft.com/office/drawing/2014/main" id="{6E7CB62A-5095-4C85-8B64-32D9526027AE}"/>
              </a:ext>
            </a:extLst>
          </p:cNvPr>
          <p:cNvSpPr/>
          <p:nvPr/>
        </p:nvSpPr>
        <p:spPr bwMode="auto">
          <a:xfrm>
            <a:off x="6945937" y="3950970"/>
            <a:ext cx="178763" cy="178763"/>
          </a:xfrm>
          <a:prstGeom prst="ellipse">
            <a:avLst/>
          </a:prstGeom>
          <a:noFill/>
          <a:ln w="28575" cap="flat" cmpd="sng" algn="ctr">
            <a:solidFill>
              <a:srgbClr val="FFFF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6" name="TextBox 5">
            <a:extLst>
              <a:ext uri="{FF2B5EF4-FFF2-40B4-BE49-F238E27FC236}">
                <a16:creationId xmlns:a16="http://schemas.microsoft.com/office/drawing/2014/main" id="{DD6A718F-9031-4FE4-A37E-5F19A130799A}"/>
              </a:ext>
            </a:extLst>
          </p:cNvPr>
          <p:cNvSpPr txBox="1"/>
          <p:nvPr/>
        </p:nvSpPr>
        <p:spPr>
          <a:xfrm>
            <a:off x="7436847" y="5634114"/>
            <a:ext cx="1301959" cy="338554"/>
          </a:xfrm>
          <a:prstGeom prst="rect">
            <a:avLst/>
          </a:prstGeom>
          <a:noFill/>
        </p:spPr>
        <p:txBody>
          <a:bodyPr wrap="none" rtlCol="0">
            <a:spAutoFit/>
          </a:bodyPr>
          <a:lstStyle/>
          <a:p>
            <a:pPr>
              <a:buNone/>
            </a:pPr>
            <a:r>
              <a:rPr lang="en-US" sz="1600" dirty="0"/>
              <a:t>EGLE, 2020</a:t>
            </a:r>
          </a:p>
        </p:txBody>
      </p:sp>
    </p:spTree>
    <p:extLst>
      <p:ext uri="{BB962C8B-B14F-4D97-AF65-F5344CB8AC3E}">
        <p14:creationId xmlns:p14="http://schemas.microsoft.com/office/powerpoint/2010/main" val="3066598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88B1A4-0B3A-44C3-9080-F81B94818557}"/>
              </a:ext>
            </a:extLst>
          </p:cNvPr>
          <p:cNvSpPr>
            <a:spLocks noGrp="1"/>
          </p:cNvSpPr>
          <p:nvPr>
            <p:ph type="title" idx="4294967295"/>
          </p:nvPr>
        </p:nvSpPr>
        <p:spPr>
          <a:xfrm>
            <a:off x="227300" y="592102"/>
            <a:ext cx="8229600" cy="674043"/>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Groundwater Dynamics at Van Etten Lake</a:t>
            </a:r>
          </a:p>
        </p:txBody>
      </p:sp>
      <p:pic>
        <p:nvPicPr>
          <p:cNvPr id="8" name="Picture 7">
            <a:extLst>
              <a:ext uri="{FF2B5EF4-FFF2-40B4-BE49-F238E27FC236}">
                <a16:creationId xmlns:a16="http://schemas.microsoft.com/office/drawing/2014/main" id="{1E3A2ADD-F091-4FDB-ADD1-17F8BFB32804}"/>
              </a:ext>
            </a:extLst>
          </p:cNvPr>
          <p:cNvPicPr>
            <a:picLocks noChangeAspect="1"/>
          </p:cNvPicPr>
          <p:nvPr/>
        </p:nvPicPr>
        <p:blipFill>
          <a:blip r:embed="rId3"/>
          <a:stretch>
            <a:fillRect/>
          </a:stretch>
        </p:blipFill>
        <p:spPr>
          <a:xfrm>
            <a:off x="289315" y="1534185"/>
            <a:ext cx="6736325" cy="3142270"/>
          </a:xfrm>
          <a:prstGeom prst="rect">
            <a:avLst/>
          </a:prstGeom>
        </p:spPr>
      </p:pic>
      <p:pic>
        <p:nvPicPr>
          <p:cNvPr id="6" name="Picture 5">
            <a:extLst>
              <a:ext uri="{FF2B5EF4-FFF2-40B4-BE49-F238E27FC236}">
                <a16:creationId xmlns:a16="http://schemas.microsoft.com/office/drawing/2014/main" id="{7749C06F-9AAB-465B-8B0B-406C64FA09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4526" y="3290873"/>
            <a:ext cx="2676550" cy="2307630"/>
          </a:xfrm>
          <a:prstGeom prst="rect">
            <a:avLst/>
          </a:prstGeom>
        </p:spPr>
      </p:pic>
      <p:sp>
        <p:nvSpPr>
          <p:cNvPr id="9" name="Oval 8">
            <a:extLst>
              <a:ext uri="{FF2B5EF4-FFF2-40B4-BE49-F238E27FC236}">
                <a16:creationId xmlns:a16="http://schemas.microsoft.com/office/drawing/2014/main" id="{5D2308C8-80FA-4521-BA09-B3C67DE1C4C5}"/>
              </a:ext>
            </a:extLst>
          </p:cNvPr>
          <p:cNvSpPr/>
          <p:nvPr/>
        </p:nvSpPr>
        <p:spPr bwMode="auto">
          <a:xfrm>
            <a:off x="7471717" y="5002530"/>
            <a:ext cx="178763" cy="178763"/>
          </a:xfrm>
          <a:prstGeom prst="ellipse">
            <a:avLst/>
          </a:prstGeom>
          <a:noFill/>
          <a:ln w="28575" cap="flat" cmpd="sng" algn="ctr">
            <a:solidFill>
              <a:srgbClr val="FFFF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11" name="Oval 10">
            <a:extLst>
              <a:ext uri="{FF2B5EF4-FFF2-40B4-BE49-F238E27FC236}">
                <a16:creationId xmlns:a16="http://schemas.microsoft.com/office/drawing/2014/main" id="{6DE26385-CA4C-4D37-82FF-596E4D80BF8C}"/>
              </a:ext>
            </a:extLst>
          </p:cNvPr>
          <p:cNvSpPr/>
          <p:nvPr/>
        </p:nvSpPr>
        <p:spPr bwMode="auto">
          <a:xfrm>
            <a:off x="7403137" y="4514850"/>
            <a:ext cx="178763" cy="178763"/>
          </a:xfrm>
          <a:prstGeom prst="ellipse">
            <a:avLst/>
          </a:prstGeom>
          <a:noFill/>
          <a:ln w="28575" cap="flat" cmpd="sng" algn="ctr">
            <a:solidFill>
              <a:srgbClr val="FFFF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12" name="Oval 11">
            <a:extLst>
              <a:ext uri="{FF2B5EF4-FFF2-40B4-BE49-F238E27FC236}">
                <a16:creationId xmlns:a16="http://schemas.microsoft.com/office/drawing/2014/main" id="{B5371C77-91DC-4C27-A747-9BE0E7A553AB}"/>
              </a:ext>
            </a:extLst>
          </p:cNvPr>
          <p:cNvSpPr/>
          <p:nvPr/>
        </p:nvSpPr>
        <p:spPr bwMode="auto">
          <a:xfrm>
            <a:off x="6945937" y="3950970"/>
            <a:ext cx="178763" cy="178763"/>
          </a:xfrm>
          <a:prstGeom prst="ellipse">
            <a:avLst/>
          </a:prstGeom>
          <a:noFill/>
          <a:ln w="28575" cap="flat" cmpd="sng" algn="ctr">
            <a:solidFill>
              <a:srgbClr val="FFFF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10" name="Slide Number Placeholder 2">
            <a:extLst>
              <a:ext uri="{FF2B5EF4-FFF2-40B4-BE49-F238E27FC236}">
                <a16:creationId xmlns:a16="http://schemas.microsoft.com/office/drawing/2014/main" id="{3025F12F-373B-4EE3-A375-98D29B8A1B1E}"/>
              </a:ext>
            </a:extLst>
          </p:cNvPr>
          <p:cNvSpPr txBox="1">
            <a:spLocks/>
          </p:cNvSpPr>
          <p:nvPr/>
        </p:nvSpPr>
        <p:spPr bwMode="auto">
          <a:xfrm>
            <a:off x="8758238" y="6513956"/>
            <a:ext cx="542924" cy="254044"/>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defPPr>
              <a:defRPr lang="en-US"/>
            </a:defPPr>
            <a:lvl1pPr algn="r" rtl="0" fontAlgn="base">
              <a:spcBef>
                <a:spcPct val="0"/>
              </a:spcBef>
              <a:spcAft>
                <a:spcPct val="0"/>
              </a:spcAft>
              <a:buFontTx/>
              <a:buNone/>
              <a:defRPr sz="751" b="0" kern="1200">
                <a:solidFill>
                  <a:schemeClr val="bg1">
                    <a:lumMod val="65000"/>
                  </a:schemeClr>
                </a:solidFill>
                <a:latin typeface="Arial" charset="0"/>
                <a:ea typeface="+mn-ea"/>
                <a:cs typeface="+mn-cs"/>
              </a:defRPr>
            </a:lvl1pPr>
            <a:lvl2pPr marL="457200" algn="l" rtl="0" fontAlgn="base">
              <a:spcBef>
                <a:spcPct val="20000"/>
              </a:spcBef>
              <a:spcAft>
                <a:spcPct val="0"/>
              </a:spcAft>
              <a:buChar char="•"/>
              <a:defRPr sz="2400" kern="1200">
                <a:solidFill>
                  <a:schemeClr val="tx1"/>
                </a:solidFill>
                <a:latin typeface="Arial" charset="0"/>
                <a:ea typeface="+mn-ea"/>
                <a:cs typeface="+mn-cs"/>
              </a:defRPr>
            </a:lvl2pPr>
            <a:lvl3pPr marL="914400" algn="l" rtl="0" fontAlgn="base">
              <a:spcBef>
                <a:spcPct val="20000"/>
              </a:spcBef>
              <a:spcAft>
                <a:spcPct val="0"/>
              </a:spcAft>
              <a:buChar char="•"/>
              <a:defRPr sz="2400" kern="1200">
                <a:solidFill>
                  <a:schemeClr val="tx1"/>
                </a:solidFill>
                <a:latin typeface="Arial" charset="0"/>
                <a:ea typeface="+mn-ea"/>
                <a:cs typeface="+mn-cs"/>
              </a:defRPr>
            </a:lvl3pPr>
            <a:lvl4pPr marL="1371600" algn="l" rtl="0" fontAlgn="base">
              <a:spcBef>
                <a:spcPct val="20000"/>
              </a:spcBef>
              <a:spcAft>
                <a:spcPct val="0"/>
              </a:spcAft>
              <a:buChar char="•"/>
              <a:defRPr sz="2400" kern="1200">
                <a:solidFill>
                  <a:schemeClr val="tx1"/>
                </a:solidFill>
                <a:latin typeface="Arial" charset="0"/>
                <a:ea typeface="+mn-ea"/>
                <a:cs typeface="+mn-cs"/>
              </a:defRPr>
            </a:lvl4pPr>
            <a:lvl5pPr marL="1828800" algn="l" rtl="0" fontAlgn="base">
              <a:spcBef>
                <a:spcPct val="2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a:spcBef>
                <a:spcPct val="20000"/>
              </a:spcBef>
            </a:pPr>
            <a:fld id="{69C8E493-8255-40C2-A83F-019E5C054B6D}" type="slidenum">
              <a:rPr lang="en-US" sz="1051" b="1" smtClean="0">
                <a:solidFill>
                  <a:schemeClr val="tx1"/>
                </a:solidFill>
              </a:rPr>
              <a:pPr algn="l">
                <a:spcBef>
                  <a:spcPct val="20000"/>
                </a:spcBef>
              </a:pPr>
              <a:t>27</a:t>
            </a:fld>
            <a:endParaRPr lang="en-US" sz="1051" b="1" dirty="0">
              <a:solidFill>
                <a:schemeClr val="tx1"/>
              </a:solidFill>
            </a:endParaRPr>
          </a:p>
        </p:txBody>
      </p:sp>
      <p:grpSp>
        <p:nvGrpSpPr>
          <p:cNvPr id="15" name="Group 14">
            <a:extLst>
              <a:ext uri="{FF2B5EF4-FFF2-40B4-BE49-F238E27FC236}">
                <a16:creationId xmlns:a16="http://schemas.microsoft.com/office/drawing/2014/main" id="{3507BD4A-01FB-4206-80E8-CE9338700F10}"/>
              </a:ext>
            </a:extLst>
          </p:cNvPr>
          <p:cNvGrpSpPr/>
          <p:nvPr/>
        </p:nvGrpSpPr>
        <p:grpSpPr>
          <a:xfrm>
            <a:off x="1336805" y="2617552"/>
            <a:ext cx="4125932" cy="1753737"/>
            <a:chOff x="1336805" y="2617552"/>
            <a:chExt cx="4125932" cy="1753737"/>
          </a:xfrm>
        </p:grpSpPr>
        <p:sp>
          <p:nvSpPr>
            <p:cNvPr id="2" name="Rectangle 1">
              <a:extLst>
                <a:ext uri="{FF2B5EF4-FFF2-40B4-BE49-F238E27FC236}">
                  <a16:creationId xmlns:a16="http://schemas.microsoft.com/office/drawing/2014/main" id="{D5D95B3B-2E9E-46D4-9E79-8D4FF272D94E}"/>
                </a:ext>
              </a:extLst>
            </p:cNvPr>
            <p:cNvSpPr/>
            <p:nvPr/>
          </p:nvSpPr>
          <p:spPr bwMode="auto">
            <a:xfrm>
              <a:off x="4681182" y="2617552"/>
              <a:ext cx="781555" cy="175373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A76F183E-D906-4A27-A9FA-E53A620D7C48}"/>
                </a:ext>
              </a:extLst>
            </p:cNvPr>
            <p:cNvSpPr/>
            <p:nvPr/>
          </p:nvSpPr>
          <p:spPr bwMode="auto">
            <a:xfrm>
              <a:off x="1336805" y="2617552"/>
              <a:ext cx="781555" cy="175373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cxnSp>
        <p:nvCxnSpPr>
          <p:cNvPr id="14" name="Straight Connector 13">
            <a:extLst>
              <a:ext uri="{FF2B5EF4-FFF2-40B4-BE49-F238E27FC236}">
                <a16:creationId xmlns:a16="http://schemas.microsoft.com/office/drawing/2014/main" id="{5C2629E1-FDE5-4BB8-AD4E-E7DD600723C1}"/>
              </a:ext>
            </a:extLst>
          </p:cNvPr>
          <p:cNvCxnSpPr/>
          <p:nvPr/>
        </p:nvCxnSpPr>
        <p:spPr bwMode="auto">
          <a:xfrm>
            <a:off x="1023582" y="3070746"/>
            <a:ext cx="4439155" cy="0"/>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8922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346F5D-444A-4A31-A713-AF529E67D1FC}"/>
              </a:ext>
            </a:extLst>
          </p:cNvPr>
          <p:cNvPicPr>
            <a:picLocks noGrp="1"/>
          </p:cNvPicPr>
          <p:nvPr>
            <p:ph idx="1"/>
          </p:nvPr>
        </p:nvPicPr>
        <p:blipFill>
          <a:blip r:embed="rId3"/>
          <a:stretch>
            <a:fillRect/>
          </a:stretch>
        </p:blipFill>
        <p:spPr>
          <a:xfrm>
            <a:off x="2612801" y="1264345"/>
            <a:ext cx="6450732" cy="4763380"/>
          </a:xfrm>
          <a:prstGeom prst="rect">
            <a:avLst/>
          </a:prstGeom>
        </p:spPr>
      </p:pic>
      <p:sp>
        <p:nvSpPr>
          <p:cNvPr id="2" name="Title 1">
            <a:extLst>
              <a:ext uri="{FF2B5EF4-FFF2-40B4-BE49-F238E27FC236}">
                <a16:creationId xmlns:a16="http://schemas.microsoft.com/office/drawing/2014/main" id="{0C18BA18-D788-4F26-A975-1B2806A9FF66}"/>
              </a:ext>
            </a:extLst>
          </p:cNvPr>
          <p:cNvSpPr>
            <a:spLocks noGrp="1"/>
          </p:cNvSpPr>
          <p:nvPr>
            <p:ph type="title"/>
          </p:nvPr>
        </p:nvSpPr>
        <p:spPr>
          <a:xfrm flipH="1">
            <a:off x="8161020" y="1577341"/>
            <a:ext cx="34289" cy="34289"/>
          </a:xfrm>
        </p:spPr>
        <p:txBody>
          <a:bodyPr>
            <a:noAutofit/>
          </a:bodyPr>
          <a:lstStyle/>
          <a:p>
            <a:r>
              <a:rPr lang="en-US" dirty="0"/>
              <a:t>                                            </a:t>
            </a:r>
          </a:p>
        </p:txBody>
      </p:sp>
      <p:cxnSp>
        <p:nvCxnSpPr>
          <p:cNvPr id="7" name="Straight Arrow Connector 6">
            <a:extLst>
              <a:ext uri="{FF2B5EF4-FFF2-40B4-BE49-F238E27FC236}">
                <a16:creationId xmlns:a16="http://schemas.microsoft.com/office/drawing/2014/main" id="{C4CFF19B-3339-4718-8E9D-0AE783622447}"/>
              </a:ext>
            </a:extLst>
          </p:cNvPr>
          <p:cNvCxnSpPr>
            <a:cxnSpLocks/>
          </p:cNvCxnSpPr>
          <p:nvPr/>
        </p:nvCxnSpPr>
        <p:spPr bwMode="auto">
          <a:xfrm flipH="1">
            <a:off x="3554362" y="3585701"/>
            <a:ext cx="317090" cy="320778"/>
          </a:xfrm>
          <a:prstGeom prst="straightConnector1">
            <a:avLst/>
          </a:prstGeom>
          <a:noFill/>
          <a:ln w="9525" cap="flat" cmpd="sng" algn="ctr">
            <a:noFill/>
            <a:prstDash val="solid"/>
            <a:round/>
            <a:headEnd type="none" w="med" len="med"/>
            <a:tailEnd type="triangle"/>
          </a:ln>
          <a:effectLst/>
        </p:spPr>
      </p:cxnSp>
      <p:sp>
        <p:nvSpPr>
          <p:cNvPr id="9" name="Arrow: Right 8">
            <a:extLst>
              <a:ext uri="{FF2B5EF4-FFF2-40B4-BE49-F238E27FC236}">
                <a16:creationId xmlns:a16="http://schemas.microsoft.com/office/drawing/2014/main" id="{7CDC722B-8500-426B-BA20-86A1A579B7C1}"/>
              </a:ext>
            </a:extLst>
          </p:cNvPr>
          <p:cNvSpPr/>
          <p:nvPr/>
        </p:nvSpPr>
        <p:spPr bwMode="auto">
          <a:xfrm>
            <a:off x="3712907" y="3906480"/>
            <a:ext cx="243348" cy="221225"/>
          </a:xfrm>
          <a:prstGeom prst="rightArrow">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10" name="Arrow: Right 9">
            <a:extLst>
              <a:ext uri="{FF2B5EF4-FFF2-40B4-BE49-F238E27FC236}">
                <a16:creationId xmlns:a16="http://schemas.microsoft.com/office/drawing/2014/main" id="{51A7DCBC-106C-4A6C-A95F-949B8C9B22CF}"/>
              </a:ext>
            </a:extLst>
          </p:cNvPr>
          <p:cNvSpPr/>
          <p:nvPr/>
        </p:nvSpPr>
        <p:spPr bwMode="auto">
          <a:xfrm>
            <a:off x="3443749" y="3556205"/>
            <a:ext cx="269158" cy="212876"/>
          </a:xfrm>
          <a:prstGeom prst="rightArrow">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12" name="TextBox 11">
            <a:extLst>
              <a:ext uri="{FF2B5EF4-FFF2-40B4-BE49-F238E27FC236}">
                <a16:creationId xmlns:a16="http://schemas.microsoft.com/office/drawing/2014/main" id="{FE3FED93-4BD1-4807-99C5-304C33885A5C}"/>
              </a:ext>
            </a:extLst>
          </p:cNvPr>
          <p:cNvSpPr txBox="1"/>
          <p:nvPr/>
        </p:nvSpPr>
        <p:spPr>
          <a:xfrm>
            <a:off x="3554362" y="600016"/>
            <a:ext cx="5440432" cy="5078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spcBef>
                <a:spcPct val="0"/>
              </a:spcBef>
              <a:defRPr sz="2700" b="1" i="1">
                <a:solidFill>
                  <a:srgbClr val="005BBF"/>
                </a:solidFill>
                <a:latin typeface="+mj-lt"/>
                <a:ea typeface="+mj-ea"/>
                <a:cs typeface="+mj-cs"/>
              </a:defRPr>
            </a:lvl1pPr>
            <a:lvl2pPr algn="r" eaLnBrk="1" hangingPunct="1">
              <a:spcBef>
                <a:spcPct val="0"/>
              </a:spcBef>
              <a:defRPr sz="2700" b="1">
                <a:solidFill>
                  <a:schemeClr val="tx2"/>
                </a:solidFill>
              </a:defRPr>
            </a:lvl2pPr>
            <a:lvl3pPr algn="r" eaLnBrk="1" hangingPunct="1">
              <a:spcBef>
                <a:spcPct val="0"/>
              </a:spcBef>
              <a:defRPr sz="2700" b="1">
                <a:solidFill>
                  <a:schemeClr val="tx2"/>
                </a:solidFill>
              </a:defRPr>
            </a:lvl3pPr>
            <a:lvl4pPr algn="r" eaLnBrk="1" hangingPunct="1">
              <a:spcBef>
                <a:spcPct val="0"/>
              </a:spcBef>
              <a:defRPr sz="2700" b="1">
                <a:solidFill>
                  <a:schemeClr val="tx2"/>
                </a:solidFill>
              </a:defRPr>
            </a:lvl4pPr>
            <a:lvl5pPr algn="r" eaLnBrk="1" hangingPunct="1">
              <a:spcBef>
                <a:spcPct val="0"/>
              </a:spcBef>
              <a:defRPr sz="2700" b="1">
                <a:solidFill>
                  <a:schemeClr val="tx2"/>
                </a:solidFill>
              </a:defRPr>
            </a:lvl5pPr>
            <a:lvl6pPr marL="342891" algn="r" fontAlgn="base">
              <a:spcBef>
                <a:spcPct val="0"/>
              </a:spcBef>
              <a:spcAft>
                <a:spcPct val="0"/>
              </a:spcAft>
              <a:defRPr sz="2700" b="1">
                <a:solidFill>
                  <a:schemeClr val="tx2"/>
                </a:solidFill>
              </a:defRPr>
            </a:lvl6pPr>
            <a:lvl7pPr marL="685783" algn="r" fontAlgn="base">
              <a:spcBef>
                <a:spcPct val="0"/>
              </a:spcBef>
              <a:spcAft>
                <a:spcPct val="0"/>
              </a:spcAft>
              <a:defRPr sz="2700" b="1">
                <a:solidFill>
                  <a:schemeClr val="tx2"/>
                </a:solidFill>
              </a:defRPr>
            </a:lvl7pPr>
            <a:lvl8pPr marL="1028674" algn="r" fontAlgn="base">
              <a:spcBef>
                <a:spcPct val="0"/>
              </a:spcBef>
              <a:spcAft>
                <a:spcPct val="0"/>
              </a:spcAft>
              <a:defRPr sz="2700" b="1">
                <a:solidFill>
                  <a:schemeClr val="tx2"/>
                </a:solidFill>
              </a:defRPr>
            </a:lvl8pPr>
            <a:lvl9pPr marL="1371566" algn="r" fontAlgn="base">
              <a:spcBef>
                <a:spcPct val="0"/>
              </a:spcBef>
              <a:spcAft>
                <a:spcPct val="0"/>
              </a:spcAft>
              <a:defRPr sz="2700" b="1">
                <a:solidFill>
                  <a:schemeClr val="tx2"/>
                </a:solidFill>
              </a:defRPr>
            </a:lvl9pPr>
          </a:lstStyle>
          <a:p>
            <a:pPr>
              <a:buNone/>
            </a:pPr>
            <a:r>
              <a:rPr lang="en-US" dirty="0"/>
              <a:t>Seasonal Flow from Lake</a:t>
            </a:r>
          </a:p>
        </p:txBody>
      </p:sp>
      <p:sp>
        <p:nvSpPr>
          <p:cNvPr id="13" name="TextBox 12">
            <a:extLst>
              <a:ext uri="{FF2B5EF4-FFF2-40B4-BE49-F238E27FC236}">
                <a16:creationId xmlns:a16="http://schemas.microsoft.com/office/drawing/2014/main" id="{5330B1AE-634A-42C2-83FF-EAD12DF8D3A5}"/>
              </a:ext>
            </a:extLst>
          </p:cNvPr>
          <p:cNvSpPr txBox="1"/>
          <p:nvPr/>
        </p:nvSpPr>
        <p:spPr>
          <a:xfrm>
            <a:off x="143540" y="1808864"/>
            <a:ext cx="2469261" cy="2886944"/>
          </a:xfrm>
          <a:prstGeom prst="rect">
            <a:avLst/>
          </a:prstGeom>
          <a:noFill/>
        </p:spPr>
        <p:txBody>
          <a:bodyPr wrap="square" rtlCol="0">
            <a:spAutoFit/>
          </a:bodyPr>
          <a:lstStyle/>
          <a:p>
            <a:pPr marL="214308" indent="-214308" defTabSz="685783" eaLnBrk="0" hangingPunct="0">
              <a:spcBef>
                <a:spcPct val="50000"/>
              </a:spcBef>
              <a:buClr>
                <a:srgbClr val="005BBF"/>
              </a:buClr>
              <a:buSzPct val="80000"/>
              <a:buFont typeface="Wingdings" pitchFamily="2" charset="2"/>
              <a:buChar char="n"/>
            </a:pPr>
            <a:r>
              <a:rPr lang="en-US" sz="1600" dirty="0">
                <a:latin typeface="+mn-lt"/>
              </a:rPr>
              <a:t>Occurs only in a limited area near shore on S-SE side of lake (see next slide)</a:t>
            </a:r>
          </a:p>
          <a:p>
            <a:pPr marL="214308" indent="-214308" defTabSz="685783" eaLnBrk="0" hangingPunct="0">
              <a:spcBef>
                <a:spcPct val="50000"/>
              </a:spcBef>
              <a:buClr>
                <a:srgbClr val="005BBF"/>
              </a:buClr>
              <a:buSzPct val="80000"/>
              <a:buFont typeface="Wingdings" pitchFamily="2" charset="2"/>
              <a:buChar char="n"/>
            </a:pPr>
            <a:r>
              <a:rPr lang="en-US" sz="1600" dirty="0">
                <a:latin typeface="+mn-lt"/>
              </a:rPr>
              <a:t>Occurs only during Warm Months</a:t>
            </a:r>
          </a:p>
          <a:p>
            <a:pPr marL="214308" indent="-214308" defTabSz="685783" eaLnBrk="0" hangingPunct="0">
              <a:spcBef>
                <a:spcPct val="50000"/>
              </a:spcBef>
              <a:buClr>
                <a:srgbClr val="005BBF"/>
              </a:buClr>
              <a:buSzPct val="80000"/>
              <a:buFont typeface="Wingdings" pitchFamily="2" charset="2"/>
              <a:buChar char="n"/>
            </a:pPr>
            <a:r>
              <a:rPr lang="en-US" sz="1600" dirty="0">
                <a:latin typeface="+mn-lt"/>
              </a:rPr>
              <a:t>Predominant GW flow is toward lake elsewhere</a:t>
            </a:r>
          </a:p>
          <a:p>
            <a:endParaRPr lang="en-US" sz="1800" dirty="0"/>
          </a:p>
        </p:txBody>
      </p:sp>
      <p:sp>
        <p:nvSpPr>
          <p:cNvPr id="14" name="TextBox 13">
            <a:extLst>
              <a:ext uri="{FF2B5EF4-FFF2-40B4-BE49-F238E27FC236}">
                <a16:creationId xmlns:a16="http://schemas.microsoft.com/office/drawing/2014/main" id="{E78DDD29-F801-4844-95DD-8688B6792B9E}"/>
              </a:ext>
            </a:extLst>
          </p:cNvPr>
          <p:cNvSpPr txBox="1"/>
          <p:nvPr/>
        </p:nvSpPr>
        <p:spPr>
          <a:xfrm>
            <a:off x="7115175" y="2114550"/>
            <a:ext cx="1157288" cy="646331"/>
          </a:xfrm>
          <a:prstGeom prst="rect">
            <a:avLst/>
          </a:prstGeom>
          <a:noFill/>
        </p:spPr>
        <p:txBody>
          <a:bodyPr wrap="square" rtlCol="0">
            <a:spAutoFit/>
          </a:bodyPr>
          <a:lstStyle/>
          <a:p>
            <a:pPr>
              <a:buNone/>
            </a:pPr>
            <a:r>
              <a:rPr lang="en-US" sz="1800" dirty="0"/>
              <a:t>July 2019 </a:t>
            </a:r>
          </a:p>
        </p:txBody>
      </p:sp>
    </p:spTree>
    <p:extLst>
      <p:ext uri="{BB962C8B-B14F-4D97-AF65-F5344CB8AC3E}">
        <p14:creationId xmlns:p14="http://schemas.microsoft.com/office/powerpoint/2010/main" val="332032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79F597-F269-41DE-91DA-D68687D4443B}"/>
              </a:ext>
            </a:extLst>
          </p:cNvPr>
          <p:cNvPicPr>
            <a:picLocks noChangeAspect="1"/>
          </p:cNvPicPr>
          <p:nvPr/>
        </p:nvPicPr>
        <p:blipFill>
          <a:blip r:embed="rId3"/>
          <a:stretch>
            <a:fillRect/>
          </a:stretch>
        </p:blipFill>
        <p:spPr>
          <a:xfrm>
            <a:off x="2926080" y="1181100"/>
            <a:ext cx="6217920" cy="5072795"/>
          </a:xfrm>
          <a:prstGeom prst="rect">
            <a:avLst/>
          </a:prstGeom>
        </p:spPr>
      </p:pic>
      <p:sp>
        <p:nvSpPr>
          <p:cNvPr id="2" name="Title 1">
            <a:extLst>
              <a:ext uri="{FF2B5EF4-FFF2-40B4-BE49-F238E27FC236}">
                <a16:creationId xmlns:a16="http://schemas.microsoft.com/office/drawing/2014/main" id="{3C70A4EB-1BCE-4F6A-89F6-42F22F162A20}"/>
              </a:ext>
            </a:extLst>
          </p:cNvPr>
          <p:cNvSpPr>
            <a:spLocks noGrp="1"/>
          </p:cNvSpPr>
          <p:nvPr>
            <p:ph type="title"/>
          </p:nvPr>
        </p:nvSpPr>
        <p:spPr>
          <a:xfrm>
            <a:off x="2183360" y="511522"/>
            <a:ext cx="6960640" cy="633169"/>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dirty="0"/>
              <a:t>Seasonal Flow from Lake Inland</a:t>
            </a:r>
          </a:p>
        </p:txBody>
      </p:sp>
      <p:sp>
        <p:nvSpPr>
          <p:cNvPr id="3" name="Content Placeholder 2">
            <a:extLst>
              <a:ext uri="{FF2B5EF4-FFF2-40B4-BE49-F238E27FC236}">
                <a16:creationId xmlns:a16="http://schemas.microsoft.com/office/drawing/2014/main" id="{B89E77FD-7559-488F-BBDF-3F7991F1373D}"/>
              </a:ext>
            </a:extLst>
          </p:cNvPr>
          <p:cNvSpPr>
            <a:spLocks noGrp="1"/>
          </p:cNvSpPr>
          <p:nvPr>
            <p:ph idx="1"/>
          </p:nvPr>
        </p:nvSpPr>
        <p:spPr>
          <a:xfrm>
            <a:off x="103356" y="1212750"/>
            <a:ext cx="2727626" cy="3790335"/>
          </a:xfrm>
        </p:spPr>
        <p:txBody>
          <a:bodyPr/>
          <a:lstStyle/>
          <a:p>
            <a:r>
              <a:rPr lang="en-US" sz="1600" b="0" dirty="0"/>
              <a:t>Occurs only in South-Southeast Portion of VEL</a:t>
            </a:r>
          </a:p>
          <a:p>
            <a:r>
              <a:rPr lang="en-US" sz="1600" b="0" dirty="0"/>
              <a:t>Small gradient inland from April through September</a:t>
            </a:r>
          </a:p>
          <a:p>
            <a:r>
              <a:rPr lang="en-US" sz="1600" b="0" dirty="0"/>
              <a:t>Groundwater velocity: V=KI/n =(30 ft/d)(1.0 ft/100 ft)/(0.3) = 1.0 ft/d</a:t>
            </a:r>
          </a:p>
          <a:p>
            <a:r>
              <a:rPr lang="en-US" sz="1600" b="0" dirty="0"/>
              <a:t>Estimated distance of seasonal inflow: d=vt=(1.0 ft/d)(180 d) =180 ft</a:t>
            </a:r>
          </a:p>
          <a:p>
            <a:r>
              <a:rPr lang="en-US" sz="1600" b="0" dirty="0"/>
              <a:t>Flow reverses to flow </a:t>
            </a:r>
            <a:r>
              <a:rPr lang="en-US" sz="1600" b="0" i="1" dirty="0"/>
              <a:t>toward</a:t>
            </a:r>
            <a:r>
              <a:rPr lang="en-US" sz="1600" b="0" dirty="0"/>
              <a:t> lake during October through March, when lake level is lowered</a:t>
            </a:r>
          </a:p>
        </p:txBody>
      </p:sp>
      <p:sp>
        <p:nvSpPr>
          <p:cNvPr id="7" name="TextBox 6">
            <a:extLst>
              <a:ext uri="{FF2B5EF4-FFF2-40B4-BE49-F238E27FC236}">
                <a16:creationId xmlns:a16="http://schemas.microsoft.com/office/drawing/2014/main" id="{98D8AEDC-BC65-4DA6-BD86-BA16E2B5F4B8}"/>
              </a:ext>
            </a:extLst>
          </p:cNvPr>
          <p:cNvSpPr txBox="1"/>
          <p:nvPr/>
        </p:nvSpPr>
        <p:spPr>
          <a:xfrm>
            <a:off x="5116665" y="1212750"/>
            <a:ext cx="1651883" cy="369332"/>
          </a:xfrm>
          <a:prstGeom prst="rect">
            <a:avLst/>
          </a:prstGeom>
          <a:noFill/>
        </p:spPr>
        <p:txBody>
          <a:bodyPr wrap="square" rtlCol="0">
            <a:spAutoFit/>
          </a:bodyPr>
          <a:lstStyle/>
          <a:p>
            <a:pPr>
              <a:buNone/>
            </a:pPr>
            <a:r>
              <a:rPr lang="en-US" sz="1800" dirty="0"/>
              <a:t>July 2019</a:t>
            </a:r>
          </a:p>
        </p:txBody>
      </p:sp>
    </p:spTree>
    <p:extLst>
      <p:ext uri="{BB962C8B-B14F-4D97-AF65-F5344CB8AC3E}">
        <p14:creationId xmlns:p14="http://schemas.microsoft.com/office/powerpoint/2010/main" val="422627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E5A760-8855-4269-ADBB-76B8C85C6CDB}"/>
              </a:ext>
            </a:extLst>
          </p:cNvPr>
          <p:cNvPicPr>
            <a:picLocks noChangeAspect="1"/>
          </p:cNvPicPr>
          <p:nvPr/>
        </p:nvPicPr>
        <p:blipFill>
          <a:blip r:embed="rId3"/>
          <a:stretch>
            <a:fillRect/>
          </a:stretch>
        </p:blipFill>
        <p:spPr>
          <a:xfrm>
            <a:off x="3995880" y="1143116"/>
            <a:ext cx="5122069" cy="5114925"/>
          </a:xfrm>
          <a:prstGeom prst="rect">
            <a:avLst/>
          </a:prstGeom>
        </p:spPr>
      </p:pic>
      <p:pic>
        <p:nvPicPr>
          <p:cNvPr id="5" name="Picture 4">
            <a:extLst>
              <a:ext uri="{FF2B5EF4-FFF2-40B4-BE49-F238E27FC236}">
                <a16:creationId xmlns:a16="http://schemas.microsoft.com/office/drawing/2014/main" id="{A31B1EA4-E286-4739-842A-CC23A5D1311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127" y="3255620"/>
            <a:ext cx="3755211" cy="2636963"/>
          </a:xfrm>
          <a:prstGeom prst="rect">
            <a:avLst/>
          </a:prstGeom>
        </p:spPr>
      </p:pic>
      <p:sp>
        <p:nvSpPr>
          <p:cNvPr id="17" name="TextBox 16">
            <a:extLst>
              <a:ext uri="{FF2B5EF4-FFF2-40B4-BE49-F238E27FC236}">
                <a16:creationId xmlns:a16="http://schemas.microsoft.com/office/drawing/2014/main" id="{890BB0C3-CD24-438C-91FE-09F33C6EAECA}"/>
              </a:ext>
            </a:extLst>
          </p:cNvPr>
          <p:cNvSpPr txBox="1"/>
          <p:nvPr/>
        </p:nvSpPr>
        <p:spPr>
          <a:xfrm>
            <a:off x="-213947" y="709169"/>
            <a:ext cx="8672634" cy="736825"/>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marR="0" indent="0" algn="r" defTabSz="914400" eaLnBrk="0" latinLnBrk="0" hangingPunct="0">
              <a:lnSpc>
                <a:spcPct val="100000"/>
              </a:lnSpc>
              <a:spcBef>
                <a:spcPct val="50000"/>
              </a:spcBef>
              <a:buClr>
                <a:srgbClr val="151C77"/>
              </a:buClr>
              <a:buSzPct val="80000"/>
              <a:buFont typeface="Wingdings" pitchFamily="2" charset="2"/>
              <a:buNone/>
              <a:tabLst/>
              <a:defRPr sz="2800" b="1" kern="0">
                <a:latin typeface="Tahoma" panose="020B0604030504040204" pitchFamily="34" charset="0"/>
                <a:ea typeface="Tahoma" panose="020B0604030504040204" pitchFamily="34" charset="0"/>
                <a:cs typeface="Tahoma" panose="020B0604030504040204" pitchFamily="34" charset="0"/>
              </a:defRPr>
            </a:lvl1pPr>
            <a:lvl2pPr marL="688975" marR="0" indent="-282575" defTabSz="914400" eaLnBrk="0" latinLnBrk="0" hangingPunct="0">
              <a:lnSpc>
                <a:spcPct val="100000"/>
              </a:lnSpc>
              <a:spcBef>
                <a:spcPct val="25000"/>
              </a:spcBef>
              <a:buClr>
                <a:srgbClr val="151C77"/>
              </a:buClr>
              <a:buSzPct val="80000"/>
              <a:buFont typeface="Wingdings" pitchFamily="2" charset="2"/>
              <a:buChar char="n"/>
              <a:tabLst/>
              <a:defRPr b="1">
                <a:latin typeface="+mn-lt"/>
              </a:defRPr>
            </a:lvl2pPr>
            <a:lvl3pPr marL="1027113" marR="0" indent="-223838" defTabSz="914400" eaLnBrk="0" latinLnBrk="0" hangingPunct="0">
              <a:lnSpc>
                <a:spcPct val="100000"/>
              </a:lnSpc>
              <a:spcBef>
                <a:spcPct val="25000"/>
              </a:spcBef>
              <a:buClr>
                <a:srgbClr val="151C77"/>
              </a:buClr>
              <a:buSzPct val="80000"/>
              <a:buFont typeface="Wingdings" pitchFamily="2" charset="2"/>
              <a:buChar char="n"/>
              <a:tabLst/>
              <a:defRPr sz="2000">
                <a:latin typeface="+mn-lt"/>
              </a:defRPr>
            </a:lvl3pPr>
            <a:lvl4pPr marL="1600200" marR="0" indent="-228600" defTabSz="914400" eaLnBrk="0" latinLnBrk="0" hangingPunct="0">
              <a:lnSpc>
                <a:spcPct val="100000"/>
              </a:lnSpc>
              <a:spcBef>
                <a:spcPct val="25000"/>
              </a:spcBef>
              <a:buClr>
                <a:srgbClr val="151C77"/>
              </a:buClr>
              <a:buSzPct val="80000"/>
              <a:buFont typeface="Wingdings" pitchFamily="2" charset="2"/>
              <a:buChar char="n"/>
              <a:tabLst/>
              <a:defRPr sz="2000">
                <a:latin typeface="+mn-lt"/>
              </a:defRPr>
            </a:lvl4pPr>
            <a:lvl5pPr marL="2057400" marR="0" indent="-228600" defTabSz="914400" eaLnBrk="0" latinLnBrk="0" hangingPunct="0">
              <a:lnSpc>
                <a:spcPct val="100000"/>
              </a:lnSpc>
              <a:buClr>
                <a:srgbClr val="003399"/>
              </a:buClr>
              <a:buSzPct val="80000"/>
              <a:buFont typeface="Wingdings" pitchFamily="2" charset="2"/>
              <a:buChar char="n"/>
              <a:tabLst/>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sz="2400" dirty="0"/>
              <a:t>Geologic Evolution of Site Stratigraphy</a:t>
            </a:r>
          </a:p>
        </p:txBody>
      </p:sp>
      <p:grpSp>
        <p:nvGrpSpPr>
          <p:cNvPr id="21" name="Group 20">
            <a:extLst>
              <a:ext uri="{FF2B5EF4-FFF2-40B4-BE49-F238E27FC236}">
                <a16:creationId xmlns:a16="http://schemas.microsoft.com/office/drawing/2014/main" id="{4B59F1A8-19E1-44FF-B8BA-EBCDFC1CD89A}"/>
              </a:ext>
            </a:extLst>
          </p:cNvPr>
          <p:cNvGrpSpPr/>
          <p:nvPr/>
        </p:nvGrpSpPr>
        <p:grpSpPr>
          <a:xfrm>
            <a:off x="1592460" y="4268187"/>
            <a:ext cx="4753898" cy="806361"/>
            <a:chOff x="2072473" y="4152390"/>
            <a:chExt cx="6338531" cy="1075148"/>
          </a:xfrm>
        </p:grpSpPr>
        <p:sp>
          <p:nvSpPr>
            <p:cNvPr id="19" name="TextBox 18">
              <a:extLst>
                <a:ext uri="{FF2B5EF4-FFF2-40B4-BE49-F238E27FC236}">
                  <a16:creationId xmlns:a16="http://schemas.microsoft.com/office/drawing/2014/main" id="{4003E566-CA92-4EE7-BE91-41EC67A4314A}"/>
                </a:ext>
              </a:extLst>
            </p:cNvPr>
            <p:cNvSpPr txBox="1"/>
            <p:nvPr/>
          </p:nvSpPr>
          <p:spPr>
            <a:xfrm>
              <a:off x="2072473" y="4152390"/>
              <a:ext cx="1170661" cy="400109"/>
            </a:xfrm>
            <a:prstGeom prst="rect">
              <a:avLst/>
            </a:prstGeom>
            <a:noFill/>
          </p:spPr>
          <p:txBody>
            <a:bodyPr wrap="square" rtlCol="0">
              <a:spAutoFit/>
            </a:bodyPr>
            <a:lstStyle/>
            <a:p>
              <a:pPr>
                <a:buNone/>
              </a:pPr>
              <a:r>
                <a:rPr lang="en-US" sz="1350" b="1" dirty="0">
                  <a:solidFill>
                    <a:srgbClr val="FFFF00"/>
                  </a:solidFill>
                </a:rPr>
                <a:t>A.&amp;B. </a:t>
              </a:r>
            </a:p>
          </p:txBody>
        </p:sp>
        <p:sp>
          <p:nvSpPr>
            <p:cNvPr id="20" name="TextBox 19">
              <a:extLst>
                <a:ext uri="{FF2B5EF4-FFF2-40B4-BE49-F238E27FC236}">
                  <a16:creationId xmlns:a16="http://schemas.microsoft.com/office/drawing/2014/main" id="{3A78F1F8-6F3A-4C27-9663-2C9D22E32CCF}"/>
                </a:ext>
              </a:extLst>
            </p:cNvPr>
            <p:cNvSpPr txBox="1"/>
            <p:nvPr/>
          </p:nvSpPr>
          <p:spPr>
            <a:xfrm>
              <a:off x="7563881" y="4827429"/>
              <a:ext cx="847123" cy="400109"/>
            </a:xfrm>
            <a:prstGeom prst="rect">
              <a:avLst/>
            </a:prstGeom>
            <a:solidFill>
              <a:schemeClr val="bg1"/>
            </a:solidFill>
          </p:spPr>
          <p:txBody>
            <a:bodyPr wrap="square" rtlCol="0">
              <a:spAutoFit/>
            </a:bodyPr>
            <a:lstStyle/>
            <a:p>
              <a:pPr>
                <a:buNone/>
              </a:pPr>
              <a:r>
                <a:rPr lang="en-US" sz="1350" dirty="0"/>
                <a:t>A.&amp;B. </a:t>
              </a:r>
            </a:p>
          </p:txBody>
        </p:sp>
      </p:grpSp>
      <p:grpSp>
        <p:nvGrpSpPr>
          <p:cNvPr id="25" name="Group 24">
            <a:extLst>
              <a:ext uri="{FF2B5EF4-FFF2-40B4-BE49-F238E27FC236}">
                <a16:creationId xmlns:a16="http://schemas.microsoft.com/office/drawing/2014/main" id="{21E99CE1-A5C7-450A-AE48-C0CF487C7886}"/>
              </a:ext>
            </a:extLst>
          </p:cNvPr>
          <p:cNvGrpSpPr/>
          <p:nvPr/>
        </p:nvGrpSpPr>
        <p:grpSpPr>
          <a:xfrm>
            <a:off x="2931215" y="4574100"/>
            <a:ext cx="6075381" cy="1509492"/>
            <a:chOff x="3797450" y="4614055"/>
            <a:chExt cx="8100508" cy="2012656"/>
          </a:xfrm>
        </p:grpSpPr>
        <p:sp>
          <p:nvSpPr>
            <p:cNvPr id="22" name="TextBox 21">
              <a:extLst>
                <a:ext uri="{FF2B5EF4-FFF2-40B4-BE49-F238E27FC236}">
                  <a16:creationId xmlns:a16="http://schemas.microsoft.com/office/drawing/2014/main" id="{E4CF4288-E865-4359-8781-DEF17E1177C8}"/>
                </a:ext>
              </a:extLst>
            </p:cNvPr>
            <p:cNvSpPr txBox="1"/>
            <p:nvPr/>
          </p:nvSpPr>
          <p:spPr>
            <a:xfrm>
              <a:off x="3797450" y="5486399"/>
              <a:ext cx="438581" cy="400109"/>
            </a:xfrm>
            <a:prstGeom prst="rect">
              <a:avLst/>
            </a:prstGeom>
            <a:noFill/>
          </p:spPr>
          <p:txBody>
            <a:bodyPr wrap="none" rtlCol="0">
              <a:spAutoFit/>
            </a:bodyPr>
            <a:lstStyle/>
            <a:p>
              <a:pPr>
                <a:buNone/>
              </a:pPr>
              <a:r>
                <a:rPr lang="en-US" sz="1350" b="1" dirty="0">
                  <a:solidFill>
                    <a:srgbClr val="FFFF00"/>
                  </a:solidFill>
                </a:rPr>
                <a:t>1</a:t>
              </a:r>
              <a:r>
                <a:rPr lang="en-US" sz="1350" dirty="0">
                  <a:solidFill>
                    <a:srgbClr val="FFFF00"/>
                  </a:solidFill>
                </a:rPr>
                <a:t>.</a:t>
              </a:r>
            </a:p>
          </p:txBody>
        </p:sp>
        <p:sp>
          <p:nvSpPr>
            <p:cNvPr id="24" name="Rectangle 23">
              <a:extLst>
                <a:ext uri="{FF2B5EF4-FFF2-40B4-BE49-F238E27FC236}">
                  <a16:creationId xmlns:a16="http://schemas.microsoft.com/office/drawing/2014/main" id="{127904B3-151D-4861-BE83-8107077B59B4}"/>
                </a:ext>
              </a:extLst>
            </p:cNvPr>
            <p:cNvSpPr/>
            <p:nvPr/>
          </p:nvSpPr>
          <p:spPr>
            <a:xfrm>
              <a:off x="9176273" y="4614055"/>
              <a:ext cx="2721685" cy="2012656"/>
            </a:xfrm>
            <a:prstGeom prst="rect">
              <a:avLst/>
            </a:prstGeom>
            <a:no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29" name="Group 28">
            <a:extLst>
              <a:ext uri="{FF2B5EF4-FFF2-40B4-BE49-F238E27FC236}">
                <a16:creationId xmlns:a16="http://schemas.microsoft.com/office/drawing/2014/main" id="{A0C72CBC-0086-4F01-82FE-06BA6F28F485}"/>
              </a:ext>
            </a:extLst>
          </p:cNvPr>
          <p:cNvGrpSpPr/>
          <p:nvPr/>
        </p:nvGrpSpPr>
        <p:grpSpPr>
          <a:xfrm>
            <a:off x="2639511" y="2993458"/>
            <a:ext cx="6367085" cy="2146982"/>
            <a:chOff x="3408512" y="2506532"/>
            <a:chExt cx="8489446" cy="2862642"/>
          </a:xfrm>
        </p:grpSpPr>
        <p:grpSp>
          <p:nvGrpSpPr>
            <p:cNvPr id="9" name="Group 8">
              <a:extLst>
                <a:ext uri="{FF2B5EF4-FFF2-40B4-BE49-F238E27FC236}">
                  <a16:creationId xmlns:a16="http://schemas.microsoft.com/office/drawing/2014/main" id="{B467B187-78AA-47DB-A5CE-AEB84699B9EE}"/>
                </a:ext>
              </a:extLst>
            </p:cNvPr>
            <p:cNvGrpSpPr/>
            <p:nvPr/>
          </p:nvGrpSpPr>
          <p:grpSpPr>
            <a:xfrm>
              <a:off x="3408512" y="4962577"/>
              <a:ext cx="1705386" cy="375820"/>
              <a:chOff x="5545756" y="3497487"/>
              <a:chExt cx="2948044" cy="649666"/>
            </a:xfrm>
          </p:grpSpPr>
          <p:cxnSp>
            <p:nvCxnSpPr>
              <p:cNvPr id="11" name="Straight Arrow Connector 10">
                <a:extLst>
                  <a:ext uri="{FF2B5EF4-FFF2-40B4-BE49-F238E27FC236}">
                    <a16:creationId xmlns:a16="http://schemas.microsoft.com/office/drawing/2014/main" id="{0D22E7B7-B623-4486-8506-85332A2B36B3}"/>
                  </a:ext>
                </a:extLst>
              </p:cNvPr>
              <p:cNvCxnSpPr>
                <a:cxnSpLocks/>
              </p:cNvCxnSpPr>
              <p:nvPr/>
            </p:nvCxnSpPr>
            <p:spPr>
              <a:xfrm>
                <a:off x="7689363" y="3961410"/>
                <a:ext cx="804437" cy="131453"/>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0DBCF0-4592-43C1-8180-B076974F6F16}"/>
                  </a:ext>
                </a:extLst>
              </p:cNvPr>
              <p:cNvCxnSpPr/>
              <p:nvPr/>
            </p:nvCxnSpPr>
            <p:spPr>
              <a:xfrm>
                <a:off x="5662913" y="3497487"/>
                <a:ext cx="1965961" cy="24003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2ACF72-4622-487B-B68C-3643B0154EE7}"/>
                  </a:ext>
                </a:extLst>
              </p:cNvPr>
              <p:cNvCxnSpPr/>
              <p:nvPr/>
            </p:nvCxnSpPr>
            <p:spPr>
              <a:xfrm>
                <a:off x="5545756" y="3907123"/>
                <a:ext cx="1965961" cy="24003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9000B83D-2F39-4E9A-B2DF-1F9C47B1FCF8}"/>
                </a:ext>
              </a:extLst>
            </p:cNvPr>
            <p:cNvSpPr/>
            <p:nvPr/>
          </p:nvSpPr>
          <p:spPr>
            <a:xfrm>
              <a:off x="9176273" y="2506532"/>
              <a:ext cx="2721685" cy="201265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Box 26">
              <a:extLst>
                <a:ext uri="{FF2B5EF4-FFF2-40B4-BE49-F238E27FC236}">
                  <a16:creationId xmlns:a16="http://schemas.microsoft.com/office/drawing/2014/main" id="{0D336211-82E3-4411-9C5E-68292679D2AB}"/>
                </a:ext>
              </a:extLst>
            </p:cNvPr>
            <p:cNvSpPr txBox="1"/>
            <p:nvPr/>
          </p:nvSpPr>
          <p:spPr>
            <a:xfrm>
              <a:off x="3865223" y="4969065"/>
              <a:ext cx="438581" cy="400109"/>
            </a:xfrm>
            <a:prstGeom prst="rect">
              <a:avLst/>
            </a:prstGeom>
            <a:noFill/>
          </p:spPr>
          <p:txBody>
            <a:bodyPr wrap="none" rtlCol="0">
              <a:spAutoFit/>
            </a:bodyPr>
            <a:lstStyle/>
            <a:p>
              <a:pPr>
                <a:buNone/>
              </a:pPr>
              <a:r>
                <a:rPr lang="en-US" sz="1350" b="1" dirty="0">
                  <a:solidFill>
                    <a:srgbClr val="FFFF00"/>
                  </a:solidFill>
                </a:rPr>
                <a:t>2.</a:t>
              </a:r>
            </a:p>
          </p:txBody>
        </p:sp>
      </p:grpSp>
      <p:grpSp>
        <p:nvGrpSpPr>
          <p:cNvPr id="37" name="Group 36">
            <a:extLst>
              <a:ext uri="{FF2B5EF4-FFF2-40B4-BE49-F238E27FC236}">
                <a16:creationId xmlns:a16="http://schemas.microsoft.com/office/drawing/2014/main" id="{70C112FE-3BD8-47AA-9396-63E982B8F3E2}"/>
              </a:ext>
            </a:extLst>
          </p:cNvPr>
          <p:cNvGrpSpPr/>
          <p:nvPr/>
        </p:nvGrpSpPr>
        <p:grpSpPr>
          <a:xfrm>
            <a:off x="2963902" y="1441725"/>
            <a:ext cx="6027281" cy="3874483"/>
            <a:chOff x="3861583" y="372533"/>
            <a:chExt cx="8036375" cy="5165975"/>
          </a:xfrm>
        </p:grpSpPr>
        <p:sp>
          <p:nvSpPr>
            <p:cNvPr id="30" name="Rectangle 29">
              <a:extLst>
                <a:ext uri="{FF2B5EF4-FFF2-40B4-BE49-F238E27FC236}">
                  <a16:creationId xmlns:a16="http://schemas.microsoft.com/office/drawing/2014/main" id="{CC900E29-ED5A-4115-9C72-95B8FE067FA8}"/>
                </a:ext>
              </a:extLst>
            </p:cNvPr>
            <p:cNvSpPr/>
            <p:nvPr/>
          </p:nvSpPr>
          <p:spPr>
            <a:xfrm>
              <a:off x="9176273" y="372533"/>
              <a:ext cx="2721685" cy="201265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TextBox 30">
              <a:extLst>
                <a:ext uri="{FF2B5EF4-FFF2-40B4-BE49-F238E27FC236}">
                  <a16:creationId xmlns:a16="http://schemas.microsoft.com/office/drawing/2014/main" id="{7DD340E1-21C9-4640-A104-FB08E34D18E2}"/>
                </a:ext>
              </a:extLst>
            </p:cNvPr>
            <p:cNvSpPr txBox="1"/>
            <p:nvPr/>
          </p:nvSpPr>
          <p:spPr>
            <a:xfrm>
              <a:off x="3861583" y="3516075"/>
              <a:ext cx="566821" cy="400109"/>
            </a:xfrm>
            <a:prstGeom prst="rect">
              <a:avLst/>
            </a:prstGeom>
            <a:noFill/>
          </p:spPr>
          <p:txBody>
            <a:bodyPr wrap="none" rtlCol="0">
              <a:spAutoFit/>
            </a:bodyPr>
            <a:lstStyle/>
            <a:p>
              <a:pPr>
                <a:buNone/>
              </a:pPr>
              <a:r>
                <a:rPr lang="en-US" sz="1350" b="1" dirty="0">
                  <a:solidFill>
                    <a:srgbClr val="FFFF00"/>
                  </a:solidFill>
                </a:rPr>
                <a:t>3a.</a:t>
              </a:r>
            </a:p>
          </p:txBody>
        </p:sp>
        <p:cxnSp>
          <p:nvCxnSpPr>
            <p:cNvPr id="33" name="Straight Arrow Connector 32">
              <a:extLst>
                <a:ext uri="{FF2B5EF4-FFF2-40B4-BE49-F238E27FC236}">
                  <a16:creationId xmlns:a16="http://schemas.microsoft.com/office/drawing/2014/main" id="{DB1D2D7B-B4CF-44BA-8B86-F7AC5C705160}"/>
                </a:ext>
              </a:extLst>
            </p:cNvPr>
            <p:cNvCxnSpPr>
              <a:endCxn id="27" idx="3"/>
            </p:cNvCxnSpPr>
            <p:nvPr/>
          </p:nvCxnSpPr>
          <p:spPr>
            <a:xfrm flipH="1" flipV="1">
              <a:off x="4414639" y="5510865"/>
              <a:ext cx="241979" cy="2764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BCD78BA-9EB1-4037-9AC5-5369E22A6508}"/>
                </a:ext>
              </a:extLst>
            </p:cNvPr>
            <p:cNvSpPr txBox="1"/>
            <p:nvPr/>
          </p:nvSpPr>
          <p:spPr>
            <a:xfrm>
              <a:off x="4301536" y="3385531"/>
              <a:ext cx="579645" cy="400109"/>
            </a:xfrm>
            <a:prstGeom prst="rect">
              <a:avLst/>
            </a:prstGeom>
            <a:noFill/>
          </p:spPr>
          <p:txBody>
            <a:bodyPr wrap="none" rtlCol="0">
              <a:spAutoFit/>
            </a:bodyPr>
            <a:lstStyle/>
            <a:p>
              <a:pPr>
                <a:buNone/>
              </a:pPr>
              <a:r>
                <a:rPr lang="en-US" sz="1350" b="1" dirty="0">
                  <a:solidFill>
                    <a:srgbClr val="FFFF00"/>
                  </a:solidFill>
                </a:rPr>
                <a:t>3b.</a:t>
              </a:r>
            </a:p>
          </p:txBody>
        </p:sp>
        <p:sp>
          <p:nvSpPr>
            <p:cNvPr id="36" name="TextBox 35">
              <a:extLst>
                <a:ext uri="{FF2B5EF4-FFF2-40B4-BE49-F238E27FC236}">
                  <a16:creationId xmlns:a16="http://schemas.microsoft.com/office/drawing/2014/main" id="{F1647F0A-F2FD-4290-9E7C-B46AEB57D5E9}"/>
                </a:ext>
              </a:extLst>
            </p:cNvPr>
            <p:cNvSpPr txBox="1"/>
            <p:nvPr/>
          </p:nvSpPr>
          <p:spPr>
            <a:xfrm>
              <a:off x="4397856" y="5021267"/>
              <a:ext cx="438581" cy="400109"/>
            </a:xfrm>
            <a:prstGeom prst="rect">
              <a:avLst/>
            </a:prstGeom>
            <a:noFill/>
          </p:spPr>
          <p:txBody>
            <a:bodyPr wrap="none" rtlCol="0">
              <a:spAutoFit/>
            </a:bodyPr>
            <a:lstStyle/>
            <a:p>
              <a:pPr>
                <a:buNone/>
              </a:pPr>
              <a:r>
                <a:rPr lang="en-US" sz="1350" b="1" dirty="0">
                  <a:solidFill>
                    <a:srgbClr val="FFFF00"/>
                  </a:solidFill>
                </a:rPr>
                <a:t>3.</a:t>
              </a:r>
            </a:p>
          </p:txBody>
        </p:sp>
      </p:grpSp>
      <p:grpSp>
        <p:nvGrpSpPr>
          <p:cNvPr id="40" name="Group 39">
            <a:extLst>
              <a:ext uri="{FF2B5EF4-FFF2-40B4-BE49-F238E27FC236}">
                <a16:creationId xmlns:a16="http://schemas.microsoft.com/office/drawing/2014/main" id="{A78E5FAE-C70A-4E1A-9567-5748342931DF}"/>
              </a:ext>
            </a:extLst>
          </p:cNvPr>
          <p:cNvGrpSpPr/>
          <p:nvPr/>
        </p:nvGrpSpPr>
        <p:grpSpPr>
          <a:xfrm>
            <a:off x="3507019" y="2357558"/>
            <a:ext cx="2799161" cy="2148764"/>
            <a:chOff x="4565189" y="1658664"/>
            <a:chExt cx="3732215" cy="2865019"/>
          </a:xfrm>
        </p:grpSpPr>
        <p:sp>
          <p:nvSpPr>
            <p:cNvPr id="38" name="TextBox 37">
              <a:extLst>
                <a:ext uri="{FF2B5EF4-FFF2-40B4-BE49-F238E27FC236}">
                  <a16:creationId xmlns:a16="http://schemas.microsoft.com/office/drawing/2014/main" id="{76277074-04F4-418F-9519-C26B98A2A084}"/>
                </a:ext>
              </a:extLst>
            </p:cNvPr>
            <p:cNvSpPr txBox="1"/>
            <p:nvPr/>
          </p:nvSpPr>
          <p:spPr>
            <a:xfrm>
              <a:off x="4565189" y="4123574"/>
              <a:ext cx="438581" cy="400109"/>
            </a:xfrm>
            <a:prstGeom prst="rect">
              <a:avLst/>
            </a:prstGeom>
            <a:noFill/>
          </p:spPr>
          <p:txBody>
            <a:bodyPr wrap="none" rtlCol="0">
              <a:spAutoFit/>
            </a:bodyPr>
            <a:lstStyle/>
            <a:p>
              <a:pPr>
                <a:buNone/>
              </a:pPr>
              <a:r>
                <a:rPr lang="en-US" sz="1350" b="1" dirty="0">
                  <a:solidFill>
                    <a:srgbClr val="FFFF00"/>
                  </a:solidFill>
                </a:rPr>
                <a:t>4.</a:t>
              </a:r>
            </a:p>
          </p:txBody>
        </p:sp>
        <p:sp>
          <p:nvSpPr>
            <p:cNvPr id="39" name="TextBox 38">
              <a:extLst>
                <a:ext uri="{FF2B5EF4-FFF2-40B4-BE49-F238E27FC236}">
                  <a16:creationId xmlns:a16="http://schemas.microsoft.com/office/drawing/2014/main" id="{D8D5CD8C-877D-4083-8E5E-B2633E0397B2}"/>
                </a:ext>
              </a:extLst>
            </p:cNvPr>
            <p:cNvSpPr txBox="1"/>
            <p:nvPr/>
          </p:nvSpPr>
          <p:spPr>
            <a:xfrm>
              <a:off x="7858823" y="1658664"/>
              <a:ext cx="438581" cy="400109"/>
            </a:xfrm>
            <a:prstGeom prst="rect">
              <a:avLst/>
            </a:prstGeom>
            <a:noFill/>
          </p:spPr>
          <p:txBody>
            <a:bodyPr wrap="none" rtlCol="0">
              <a:spAutoFit/>
            </a:bodyPr>
            <a:lstStyle/>
            <a:p>
              <a:pPr>
                <a:buNone/>
              </a:pPr>
              <a:r>
                <a:rPr lang="en-US" sz="1350" dirty="0"/>
                <a:t>4.</a:t>
              </a:r>
            </a:p>
          </p:txBody>
        </p:sp>
      </p:grpSp>
      <p:sp>
        <p:nvSpPr>
          <p:cNvPr id="2" name="Rectangle 1">
            <a:extLst>
              <a:ext uri="{FF2B5EF4-FFF2-40B4-BE49-F238E27FC236}">
                <a16:creationId xmlns:a16="http://schemas.microsoft.com/office/drawing/2014/main" id="{2C593F72-5786-4E20-B065-25D33040C648}"/>
              </a:ext>
            </a:extLst>
          </p:cNvPr>
          <p:cNvSpPr/>
          <p:nvPr/>
        </p:nvSpPr>
        <p:spPr bwMode="auto">
          <a:xfrm>
            <a:off x="3257486" y="5977659"/>
            <a:ext cx="881093" cy="26317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3" name="Rectangle 2">
            <a:extLst>
              <a:ext uri="{FF2B5EF4-FFF2-40B4-BE49-F238E27FC236}">
                <a16:creationId xmlns:a16="http://schemas.microsoft.com/office/drawing/2014/main" id="{AEDBB389-DCEA-4E6D-84F6-CA508BA66BA8}"/>
              </a:ext>
            </a:extLst>
          </p:cNvPr>
          <p:cNvSpPr/>
          <p:nvPr/>
        </p:nvSpPr>
        <p:spPr bwMode="auto">
          <a:xfrm>
            <a:off x="-549920" y="2768850"/>
            <a:ext cx="685800" cy="685800"/>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32" name="Slide Number Placeholder 2">
            <a:extLst>
              <a:ext uri="{FF2B5EF4-FFF2-40B4-BE49-F238E27FC236}">
                <a16:creationId xmlns:a16="http://schemas.microsoft.com/office/drawing/2014/main" id="{8129DB0C-25B6-450B-8D3B-430EDD8AA5B1}"/>
              </a:ext>
            </a:extLst>
          </p:cNvPr>
          <p:cNvSpPr>
            <a:spLocks noGrp="1"/>
          </p:cNvSpPr>
          <p:nvPr>
            <p:ph type="sldNum" sz="quarter" idx="4294967295"/>
          </p:nvPr>
        </p:nvSpPr>
        <p:spPr>
          <a:xfrm>
            <a:off x="8719720" y="6542203"/>
            <a:ext cx="493553" cy="254044"/>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3</a:t>
            </a:fld>
            <a:endParaRPr lang="en-US" sz="1051" b="1" dirty="0">
              <a:solidFill>
                <a:schemeClr val="tx1"/>
              </a:solidFill>
            </a:endParaRPr>
          </a:p>
        </p:txBody>
      </p:sp>
      <p:sp>
        <p:nvSpPr>
          <p:cNvPr id="4" name="TextBox 3">
            <a:extLst>
              <a:ext uri="{FF2B5EF4-FFF2-40B4-BE49-F238E27FC236}">
                <a16:creationId xmlns:a16="http://schemas.microsoft.com/office/drawing/2014/main" id="{60B60D9C-3668-AAE5-0BE7-0CA28594A3B9}"/>
              </a:ext>
            </a:extLst>
          </p:cNvPr>
          <p:cNvSpPr txBox="1"/>
          <p:nvPr/>
        </p:nvSpPr>
        <p:spPr>
          <a:xfrm>
            <a:off x="26051" y="2925564"/>
            <a:ext cx="2595647" cy="369332"/>
          </a:xfrm>
          <a:prstGeom prst="rect">
            <a:avLst/>
          </a:prstGeom>
          <a:noFill/>
        </p:spPr>
        <p:txBody>
          <a:bodyPr wrap="none" rtlCol="0">
            <a:spAutoFit/>
          </a:bodyPr>
          <a:lstStyle/>
          <a:p>
            <a:pPr>
              <a:buNone/>
            </a:pPr>
            <a:r>
              <a:rPr lang="en-US" sz="1800" dirty="0"/>
              <a:t>Topographic Landforms</a:t>
            </a:r>
          </a:p>
        </p:txBody>
      </p:sp>
      <p:sp>
        <p:nvSpPr>
          <p:cNvPr id="7" name="TextBox 6">
            <a:extLst>
              <a:ext uri="{FF2B5EF4-FFF2-40B4-BE49-F238E27FC236}">
                <a16:creationId xmlns:a16="http://schemas.microsoft.com/office/drawing/2014/main" id="{921B2D8E-443C-DF8C-DC59-8E85C6AD30DD}"/>
              </a:ext>
            </a:extLst>
          </p:cNvPr>
          <p:cNvSpPr txBox="1"/>
          <p:nvPr/>
        </p:nvSpPr>
        <p:spPr>
          <a:xfrm>
            <a:off x="1894524" y="1241591"/>
            <a:ext cx="2138756" cy="646331"/>
          </a:xfrm>
          <a:prstGeom prst="rect">
            <a:avLst/>
          </a:prstGeom>
          <a:noFill/>
        </p:spPr>
        <p:txBody>
          <a:bodyPr wrap="square" rtlCol="0">
            <a:spAutoFit/>
          </a:bodyPr>
          <a:lstStyle/>
          <a:p>
            <a:pPr algn="r">
              <a:buNone/>
            </a:pPr>
            <a:r>
              <a:rPr lang="en-US" sz="1800" dirty="0"/>
              <a:t>Regional Geologic Events</a:t>
            </a:r>
          </a:p>
        </p:txBody>
      </p:sp>
    </p:spTree>
    <p:extLst>
      <p:ext uri="{BB962C8B-B14F-4D97-AF65-F5344CB8AC3E}">
        <p14:creationId xmlns:p14="http://schemas.microsoft.com/office/powerpoint/2010/main" val="1596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FF144A-79C6-04A3-ABE6-76ECB8C89117}"/>
              </a:ext>
            </a:extLst>
          </p:cNvPr>
          <p:cNvPicPr>
            <a:picLocks noChangeAspect="1"/>
          </p:cNvPicPr>
          <p:nvPr/>
        </p:nvPicPr>
        <p:blipFill>
          <a:blip r:embed="rId3"/>
          <a:stretch>
            <a:fillRect/>
          </a:stretch>
        </p:blipFill>
        <p:spPr>
          <a:xfrm>
            <a:off x="228598" y="1199478"/>
            <a:ext cx="8458201" cy="4919134"/>
          </a:xfrm>
          <a:prstGeom prst="rect">
            <a:avLst/>
          </a:prstGeom>
        </p:spPr>
      </p:pic>
      <p:sp>
        <p:nvSpPr>
          <p:cNvPr id="2" name="Title 1">
            <a:extLst>
              <a:ext uri="{FF2B5EF4-FFF2-40B4-BE49-F238E27FC236}">
                <a16:creationId xmlns:a16="http://schemas.microsoft.com/office/drawing/2014/main" id="{641CD091-AB25-4CB7-9854-F995FFCEB68F}"/>
              </a:ext>
            </a:extLst>
          </p:cNvPr>
          <p:cNvSpPr>
            <a:spLocks noGrp="1"/>
          </p:cNvSpPr>
          <p:nvPr>
            <p:ph type="title" idx="4294967295"/>
          </p:nvPr>
        </p:nvSpPr>
        <p:spPr>
          <a:xfrm>
            <a:off x="1946563" y="497031"/>
            <a:ext cx="6511638" cy="857250"/>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Van Etten Creek and Groundwater Flow</a:t>
            </a:r>
          </a:p>
        </p:txBody>
      </p:sp>
      <p:sp>
        <p:nvSpPr>
          <p:cNvPr id="5" name="Slide Number Placeholder 2">
            <a:extLst>
              <a:ext uri="{FF2B5EF4-FFF2-40B4-BE49-F238E27FC236}">
                <a16:creationId xmlns:a16="http://schemas.microsoft.com/office/drawing/2014/main" id="{989370E4-73F1-4838-8046-BC6CAC075439}"/>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30</a:t>
            </a:fld>
            <a:endParaRPr lang="en-US" sz="1051" b="1" dirty="0">
              <a:solidFill>
                <a:schemeClr val="tx1"/>
              </a:solidFill>
            </a:endParaRPr>
          </a:p>
        </p:txBody>
      </p:sp>
      <p:sp>
        <p:nvSpPr>
          <p:cNvPr id="9" name="TextBox 8">
            <a:extLst>
              <a:ext uri="{FF2B5EF4-FFF2-40B4-BE49-F238E27FC236}">
                <a16:creationId xmlns:a16="http://schemas.microsoft.com/office/drawing/2014/main" id="{05BB9360-BF15-4DAA-B6CF-4224579A03CD}"/>
              </a:ext>
            </a:extLst>
          </p:cNvPr>
          <p:cNvSpPr txBox="1"/>
          <p:nvPr/>
        </p:nvSpPr>
        <p:spPr>
          <a:xfrm>
            <a:off x="7985305" y="5714638"/>
            <a:ext cx="1097280" cy="646331"/>
          </a:xfrm>
          <a:prstGeom prst="rect">
            <a:avLst/>
          </a:prstGeom>
          <a:noFill/>
        </p:spPr>
        <p:txBody>
          <a:bodyPr wrap="square" rtlCol="0">
            <a:spAutoFit/>
          </a:bodyPr>
          <a:lstStyle/>
          <a:p>
            <a:pPr>
              <a:buNone/>
            </a:pPr>
            <a:r>
              <a:rPr lang="en-US" sz="900" dirty="0">
                <a:solidFill>
                  <a:srgbClr val="0070C0"/>
                </a:solidFill>
              </a:rPr>
              <a:t>GW Flow into Creek and Out of Page (south), parallel to Creek</a:t>
            </a:r>
          </a:p>
        </p:txBody>
      </p:sp>
      <p:pic>
        <p:nvPicPr>
          <p:cNvPr id="6" name="Picture 5">
            <a:extLst>
              <a:ext uri="{FF2B5EF4-FFF2-40B4-BE49-F238E27FC236}">
                <a16:creationId xmlns:a16="http://schemas.microsoft.com/office/drawing/2014/main" id="{D5D079C4-DF63-428A-AA07-69D95EA509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415" y="4701695"/>
            <a:ext cx="2787205" cy="1896668"/>
          </a:xfrm>
          <a:prstGeom prst="rect">
            <a:avLst/>
          </a:prstGeom>
          <a:effectLst>
            <a:outerShdw blurRad="50800" dist="38100" dir="2700000" algn="tl" rotWithShape="0">
              <a:prstClr val="black">
                <a:alpha val="40000"/>
              </a:prstClr>
            </a:outerShdw>
          </a:effectLst>
        </p:spPr>
      </p:pic>
      <p:sp>
        <p:nvSpPr>
          <p:cNvPr id="3" name="Freeform: Shape 2">
            <a:extLst>
              <a:ext uri="{FF2B5EF4-FFF2-40B4-BE49-F238E27FC236}">
                <a16:creationId xmlns:a16="http://schemas.microsoft.com/office/drawing/2014/main" id="{4E609168-BEDB-4733-B873-F7E09CEED7D3}"/>
              </a:ext>
            </a:extLst>
          </p:cNvPr>
          <p:cNvSpPr/>
          <p:nvPr/>
        </p:nvSpPr>
        <p:spPr bwMode="auto">
          <a:xfrm>
            <a:off x="1581374" y="5174428"/>
            <a:ext cx="817581" cy="484094"/>
          </a:xfrm>
          <a:custGeom>
            <a:avLst/>
            <a:gdLst>
              <a:gd name="connsiteX0" fmla="*/ 0 w 817581"/>
              <a:gd name="connsiteY0" fmla="*/ 0 h 484094"/>
              <a:gd name="connsiteX1" fmla="*/ 333487 w 817581"/>
              <a:gd name="connsiteY1" fmla="*/ 355003 h 484094"/>
              <a:gd name="connsiteX2" fmla="*/ 699247 w 817581"/>
              <a:gd name="connsiteY2" fmla="*/ 462579 h 484094"/>
              <a:gd name="connsiteX3" fmla="*/ 817581 w 817581"/>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817581" h="484094">
                <a:moveTo>
                  <a:pt x="0" y="0"/>
                </a:moveTo>
                <a:lnTo>
                  <a:pt x="333487" y="355003"/>
                </a:lnTo>
                <a:lnTo>
                  <a:pt x="699247" y="462579"/>
                </a:lnTo>
                <a:lnTo>
                  <a:pt x="817581" y="484094"/>
                </a:lnTo>
              </a:path>
            </a:pathLst>
          </a:cu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16296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A165CF-D2F2-7486-E188-6A53A4028C8C}"/>
              </a:ext>
            </a:extLst>
          </p:cNvPr>
          <p:cNvSpPr txBox="1">
            <a:spLocks/>
          </p:cNvSpPr>
          <p:nvPr/>
        </p:nvSpPr>
        <p:spPr bwMode="auto">
          <a:xfrm>
            <a:off x="2141549" y="188918"/>
            <a:ext cx="6511638"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Van Etten Creek and New Vertical Aquifer Sampling Results</a:t>
            </a:r>
          </a:p>
        </p:txBody>
      </p:sp>
      <p:grpSp>
        <p:nvGrpSpPr>
          <p:cNvPr id="4" name="Group 3">
            <a:extLst>
              <a:ext uri="{FF2B5EF4-FFF2-40B4-BE49-F238E27FC236}">
                <a16:creationId xmlns:a16="http://schemas.microsoft.com/office/drawing/2014/main" id="{C3D7D4ED-8860-FC4D-688A-8D0D173129CD}"/>
              </a:ext>
            </a:extLst>
          </p:cNvPr>
          <p:cNvGrpSpPr/>
          <p:nvPr/>
        </p:nvGrpSpPr>
        <p:grpSpPr>
          <a:xfrm>
            <a:off x="1188795" y="1215058"/>
            <a:ext cx="7800167" cy="5143500"/>
            <a:chOff x="1188795" y="1215058"/>
            <a:chExt cx="7800167" cy="5143500"/>
          </a:xfrm>
        </p:grpSpPr>
        <p:pic>
          <p:nvPicPr>
            <p:cNvPr id="6" name="Picture 5">
              <a:extLst>
                <a:ext uri="{FF2B5EF4-FFF2-40B4-BE49-F238E27FC236}">
                  <a16:creationId xmlns:a16="http://schemas.microsoft.com/office/drawing/2014/main" id="{8943C1EB-9F59-A772-4D27-26ED26EB474B}"/>
                </a:ext>
              </a:extLst>
            </p:cNvPr>
            <p:cNvPicPr>
              <a:picLocks noChangeAspect="1"/>
            </p:cNvPicPr>
            <p:nvPr/>
          </p:nvPicPr>
          <p:blipFill>
            <a:blip r:embed="rId2"/>
            <a:stretch>
              <a:fillRect/>
            </a:stretch>
          </p:blipFill>
          <p:spPr>
            <a:xfrm>
              <a:off x="1188795" y="1215058"/>
              <a:ext cx="7800167" cy="5143500"/>
            </a:xfrm>
            <a:prstGeom prst="rect">
              <a:avLst/>
            </a:prstGeom>
          </p:spPr>
        </p:pic>
        <p:sp>
          <p:nvSpPr>
            <p:cNvPr id="2" name="Rectangle 1">
              <a:extLst>
                <a:ext uri="{FF2B5EF4-FFF2-40B4-BE49-F238E27FC236}">
                  <a16:creationId xmlns:a16="http://schemas.microsoft.com/office/drawing/2014/main" id="{2A21C3A3-E9B4-C816-FE71-5CAE7FCB4990}"/>
                </a:ext>
              </a:extLst>
            </p:cNvPr>
            <p:cNvSpPr/>
            <p:nvPr/>
          </p:nvSpPr>
          <p:spPr bwMode="auto">
            <a:xfrm>
              <a:off x="2141549" y="1381539"/>
              <a:ext cx="492321" cy="2882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8" name="Freeform: Shape 7">
            <a:extLst>
              <a:ext uri="{FF2B5EF4-FFF2-40B4-BE49-F238E27FC236}">
                <a16:creationId xmlns:a16="http://schemas.microsoft.com/office/drawing/2014/main" id="{7DF63D73-6218-FC61-CFCB-8C92D5E9CC06}"/>
              </a:ext>
            </a:extLst>
          </p:cNvPr>
          <p:cNvSpPr/>
          <p:nvPr/>
        </p:nvSpPr>
        <p:spPr bwMode="auto">
          <a:xfrm>
            <a:off x="2934272" y="2493818"/>
            <a:ext cx="3671455" cy="117764"/>
          </a:xfrm>
          <a:custGeom>
            <a:avLst/>
            <a:gdLst>
              <a:gd name="connsiteX0" fmla="*/ 0 w 3671455"/>
              <a:gd name="connsiteY0" fmla="*/ 13855 h 117764"/>
              <a:gd name="connsiteX1" fmla="*/ 658091 w 3671455"/>
              <a:gd name="connsiteY1" fmla="*/ 110837 h 117764"/>
              <a:gd name="connsiteX2" fmla="*/ 1932709 w 3671455"/>
              <a:gd name="connsiteY2" fmla="*/ 0 h 117764"/>
              <a:gd name="connsiteX3" fmla="*/ 3671455 w 3671455"/>
              <a:gd name="connsiteY3" fmla="*/ 117764 h 117764"/>
            </a:gdLst>
            <a:ahLst/>
            <a:cxnLst>
              <a:cxn ang="0">
                <a:pos x="connsiteX0" y="connsiteY0"/>
              </a:cxn>
              <a:cxn ang="0">
                <a:pos x="connsiteX1" y="connsiteY1"/>
              </a:cxn>
              <a:cxn ang="0">
                <a:pos x="connsiteX2" y="connsiteY2"/>
              </a:cxn>
              <a:cxn ang="0">
                <a:pos x="connsiteX3" y="connsiteY3"/>
              </a:cxn>
            </a:cxnLst>
            <a:rect l="l" t="t" r="r" b="b"/>
            <a:pathLst>
              <a:path w="3671455" h="117764">
                <a:moveTo>
                  <a:pt x="0" y="13855"/>
                </a:moveTo>
                <a:lnTo>
                  <a:pt x="658091" y="110837"/>
                </a:lnTo>
                <a:lnTo>
                  <a:pt x="1932709" y="0"/>
                </a:lnTo>
                <a:lnTo>
                  <a:pt x="3671455" y="117764"/>
                </a:lnTo>
              </a:path>
            </a:pathLst>
          </a:cu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Freeform: Shape 9">
            <a:extLst>
              <a:ext uri="{FF2B5EF4-FFF2-40B4-BE49-F238E27FC236}">
                <a16:creationId xmlns:a16="http://schemas.microsoft.com/office/drawing/2014/main" id="{78D9FD6C-AD35-FF85-74F1-781643FA9050}"/>
              </a:ext>
            </a:extLst>
          </p:cNvPr>
          <p:cNvSpPr/>
          <p:nvPr/>
        </p:nvSpPr>
        <p:spPr bwMode="auto">
          <a:xfrm>
            <a:off x="2957945" y="5396345"/>
            <a:ext cx="2999510" cy="256310"/>
          </a:xfrm>
          <a:custGeom>
            <a:avLst/>
            <a:gdLst>
              <a:gd name="connsiteX0" fmla="*/ 0 w 2999510"/>
              <a:gd name="connsiteY0" fmla="*/ 0 h 256310"/>
              <a:gd name="connsiteX1" fmla="*/ 962891 w 2999510"/>
              <a:gd name="connsiteY1" fmla="*/ 256310 h 256310"/>
              <a:gd name="connsiteX2" fmla="*/ 1801091 w 2999510"/>
              <a:gd name="connsiteY2" fmla="*/ 256310 h 256310"/>
              <a:gd name="connsiteX3" fmla="*/ 2999510 w 2999510"/>
              <a:gd name="connsiteY3" fmla="*/ 256310 h 256310"/>
            </a:gdLst>
            <a:ahLst/>
            <a:cxnLst>
              <a:cxn ang="0">
                <a:pos x="connsiteX0" y="connsiteY0"/>
              </a:cxn>
              <a:cxn ang="0">
                <a:pos x="connsiteX1" y="connsiteY1"/>
              </a:cxn>
              <a:cxn ang="0">
                <a:pos x="connsiteX2" y="connsiteY2"/>
              </a:cxn>
              <a:cxn ang="0">
                <a:pos x="connsiteX3" y="connsiteY3"/>
              </a:cxn>
            </a:cxnLst>
            <a:rect l="l" t="t" r="r" b="b"/>
            <a:pathLst>
              <a:path w="2999510" h="256310">
                <a:moveTo>
                  <a:pt x="0" y="0"/>
                </a:moveTo>
                <a:lnTo>
                  <a:pt x="962891" y="256310"/>
                </a:lnTo>
                <a:lnTo>
                  <a:pt x="1801091" y="256310"/>
                </a:lnTo>
                <a:lnTo>
                  <a:pt x="2999510" y="256310"/>
                </a:ln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16" name="Group 15">
            <a:extLst>
              <a:ext uri="{FF2B5EF4-FFF2-40B4-BE49-F238E27FC236}">
                <a16:creationId xmlns:a16="http://schemas.microsoft.com/office/drawing/2014/main" id="{D094D825-5B28-5A9F-0089-BB9E678B7585}"/>
              </a:ext>
            </a:extLst>
          </p:cNvPr>
          <p:cNvGrpSpPr/>
          <p:nvPr/>
        </p:nvGrpSpPr>
        <p:grpSpPr>
          <a:xfrm>
            <a:off x="5853545" y="1343891"/>
            <a:ext cx="166255" cy="4343400"/>
            <a:chOff x="5853545" y="1343891"/>
            <a:chExt cx="166255" cy="4343400"/>
          </a:xfrm>
        </p:grpSpPr>
        <p:sp>
          <p:nvSpPr>
            <p:cNvPr id="13" name="Freeform: Shape 12">
              <a:extLst>
                <a:ext uri="{FF2B5EF4-FFF2-40B4-BE49-F238E27FC236}">
                  <a16:creationId xmlns:a16="http://schemas.microsoft.com/office/drawing/2014/main" id="{A0D10C58-15AA-62A4-E0E6-6D36663A65ED}"/>
                </a:ext>
              </a:extLst>
            </p:cNvPr>
            <p:cNvSpPr/>
            <p:nvPr/>
          </p:nvSpPr>
          <p:spPr bwMode="auto">
            <a:xfrm>
              <a:off x="5985164" y="3678382"/>
              <a:ext cx="34636" cy="2008909"/>
            </a:xfrm>
            <a:custGeom>
              <a:avLst/>
              <a:gdLst>
                <a:gd name="connsiteX0" fmla="*/ 34636 w 34636"/>
                <a:gd name="connsiteY0" fmla="*/ 2008909 h 2008909"/>
                <a:gd name="connsiteX1" fmla="*/ 0 w 34636"/>
                <a:gd name="connsiteY1" fmla="*/ 0 h 2008909"/>
              </a:gdLst>
              <a:ahLst/>
              <a:cxnLst>
                <a:cxn ang="0">
                  <a:pos x="connsiteX0" y="connsiteY0"/>
                </a:cxn>
                <a:cxn ang="0">
                  <a:pos x="connsiteX1" y="connsiteY1"/>
                </a:cxn>
              </a:cxnLst>
              <a:rect l="l" t="t" r="r" b="b"/>
              <a:pathLst>
                <a:path w="34636" h="2008909">
                  <a:moveTo>
                    <a:pt x="34636" y="2008909"/>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4" name="Freeform: Shape 13">
              <a:extLst>
                <a:ext uri="{FF2B5EF4-FFF2-40B4-BE49-F238E27FC236}">
                  <a16:creationId xmlns:a16="http://schemas.microsoft.com/office/drawing/2014/main" id="{59393ACA-5EAE-6190-1C66-A191A555EBDD}"/>
                </a:ext>
              </a:extLst>
            </p:cNvPr>
            <p:cNvSpPr/>
            <p:nvPr/>
          </p:nvSpPr>
          <p:spPr bwMode="auto">
            <a:xfrm>
              <a:off x="5971309" y="2528455"/>
              <a:ext cx="13855" cy="443345"/>
            </a:xfrm>
            <a:custGeom>
              <a:avLst/>
              <a:gdLst>
                <a:gd name="connsiteX0" fmla="*/ 0 w 13855"/>
                <a:gd name="connsiteY0" fmla="*/ 443345 h 443345"/>
                <a:gd name="connsiteX1" fmla="*/ 0 w 13855"/>
                <a:gd name="connsiteY1" fmla="*/ 90054 h 443345"/>
                <a:gd name="connsiteX2" fmla="*/ 13855 w 13855"/>
                <a:gd name="connsiteY2" fmla="*/ 0 h 443345"/>
              </a:gdLst>
              <a:ahLst/>
              <a:cxnLst>
                <a:cxn ang="0">
                  <a:pos x="connsiteX0" y="connsiteY0"/>
                </a:cxn>
                <a:cxn ang="0">
                  <a:pos x="connsiteX1" y="connsiteY1"/>
                </a:cxn>
                <a:cxn ang="0">
                  <a:pos x="connsiteX2" y="connsiteY2"/>
                </a:cxn>
              </a:cxnLst>
              <a:rect l="l" t="t" r="r" b="b"/>
              <a:pathLst>
                <a:path w="13855" h="443345">
                  <a:moveTo>
                    <a:pt x="0" y="443345"/>
                  </a:moveTo>
                  <a:lnTo>
                    <a:pt x="0" y="90054"/>
                  </a:lnTo>
                  <a:lnTo>
                    <a:pt x="13855"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5" name="Freeform: Shape 14">
              <a:extLst>
                <a:ext uri="{FF2B5EF4-FFF2-40B4-BE49-F238E27FC236}">
                  <a16:creationId xmlns:a16="http://schemas.microsoft.com/office/drawing/2014/main" id="{9CF892B2-0748-6A47-16ED-F2C144BF210C}"/>
                </a:ext>
              </a:extLst>
            </p:cNvPr>
            <p:cNvSpPr/>
            <p:nvPr/>
          </p:nvSpPr>
          <p:spPr bwMode="auto">
            <a:xfrm>
              <a:off x="5853545" y="1343891"/>
              <a:ext cx="90055" cy="581891"/>
            </a:xfrm>
            <a:custGeom>
              <a:avLst/>
              <a:gdLst>
                <a:gd name="connsiteX0" fmla="*/ 90055 w 90055"/>
                <a:gd name="connsiteY0" fmla="*/ 581891 h 581891"/>
                <a:gd name="connsiteX1" fmla="*/ 0 w 90055"/>
                <a:gd name="connsiteY1" fmla="*/ 0 h 581891"/>
              </a:gdLst>
              <a:ahLst/>
              <a:cxnLst>
                <a:cxn ang="0">
                  <a:pos x="connsiteX0" y="connsiteY0"/>
                </a:cxn>
                <a:cxn ang="0">
                  <a:pos x="connsiteX1" y="connsiteY1"/>
                </a:cxn>
              </a:cxnLst>
              <a:rect l="l" t="t" r="r" b="b"/>
              <a:pathLst>
                <a:path w="90055" h="581891">
                  <a:moveTo>
                    <a:pt x="90055" y="581891"/>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7" name="TextBox 16">
            <a:extLst>
              <a:ext uri="{FF2B5EF4-FFF2-40B4-BE49-F238E27FC236}">
                <a16:creationId xmlns:a16="http://schemas.microsoft.com/office/drawing/2014/main" id="{E521FBE6-E0A7-2CD4-7848-21D745B88FF3}"/>
              </a:ext>
            </a:extLst>
          </p:cNvPr>
          <p:cNvSpPr txBox="1"/>
          <p:nvPr/>
        </p:nvSpPr>
        <p:spPr>
          <a:xfrm>
            <a:off x="2773982" y="2262985"/>
            <a:ext cx="389850" cy="461665"/>
          </a:xfrm>
          <a:prstGeom prst="rect">
            <a:avLst/>
          </a:prstGeom>
          <a:noFill/>
        </p:spPr>
        <p:txBody>
          <a:bodyPr wrap="none" rtlCol="0">
            <a:spAutoFit/>
          </a:bodyPr>
          <a:lstStyle/>
          <a:p>
            <a:pPr>
              <a:buNone/>
            </a:pPr>
            <a:r>
              <a:rPr lang="en-US" dirty="0"/>
              <a:t>K</a:t>
            </a:r>
          </a:p>
        </p:txBody>
      </p:sp>
      <p:sp>
        <p:nvSpPr>
          <p:cNvPr id="18" name="TextBox 17">
            <a:extLst>
              <a:ext uri="{FF2B5EF4-FFF2-40B4-BE49-F238E27FC236}">
                <a16:creationId xmlns:a16="http://schemas.microsoft.com/office/drawing/2014/main" id="{C7D665FD-E774-0B9A-7C5E-BDB1378B91FC}"/>
              </a:ext>
            </a:extLst>
          </p:cNvPr>
          <p:cNvSpPr txBox="1"/>
          <p:nvPr/>
        </p:nvSpPr>
        <p:spPr>
          <a:xfrm>
            <a:off x="6481472" y="2542876"/>
            <a:ext cx="458780" cy="461665"/>
          </a:xfrm>
          <a:prstGeom prst="rect">
            <a:avLst/>
          </a:prstGeom>
          <a:noFill/>
        </p:spPr>
        <p:txBody>
          <a:bodyPr wrap="none" rtlCol="0">
            <a:spAutoFit/>
          </a:bodyPr>
          <a:lstStyle/>
          <a:p>
            <a:pPr>
              <a:buNone/>
            </a:pPr>
            <a:r>
              <a:rPr lang="en-US" dirty="0"/>
              <a:t>K’</a:t>
            </a:r>
          </a:p>
        </p:txBody>
      </p:sp>
      <p:sp>
        <p:nvSpPr>
          <p:cNvPr id="19" name="TextBox 18">
            <a:extLst>
              <a:ext uri="{FF2B5EF4-FFF2-40B4-BE49-F238E27FC236}">
                <a16:creationId xmlns:a16="http://schemas.microsoft.com/office/drawing/2014/main" id="{A7B0F04C-56E7-F001-9409-EB11257A6F78}"/>
              </a:ext>
            </a:extLst>
          </p:cNvPr>
          <p:cNvSpPr txBox="1"/>
          <p:nvPr/>
        </p:nvSpPr>
        <p:spPr>
          <a:xfrm>
            <a:off x="2815545" y="5110091"/>
            <a:ext cx="441146" cy="461665"/>
          </a:xfrm>
          <a:prstGeom prst="rect">
            <a:avLst/>
          </a:prstGeom>
          <a:noFill/>
        </p:spPr>
        <p:txBody>
          <a:bodyPr wrap="none" rtlCol="0">
            <a:spAutoFit/>
          </a:bodyPr>
          <a:lstStyle/>
          <a:p>
            <a:pPr>
              <a:buNone/>
            </a:pPr>
            <a:r>
              <a:rPr lang="en-US" dirty="0"/>
              <a:t>M</a:t>
            </a:r>
          </a:p>
        </p:txBody>
      </p:sp>
      <p:sp>
        <p:nvSpPr>
          <p:cNvPr id="20" name="TextBox 19">
            <a:extLst>
              <a:ext uri="{FF2B5EF4-FFF2-40B4-BE49-F238E27FC236}">
                <a16:creationId xmlns:a16="http://schemas.microsoft.com/office/drawing/2014/main" id="{B89EE3AB-466B-76E3-5CCC-270D30739D2F}"/>
              </a:ext>
            </a:extLst>
          </p:cNvPr>
          <p:cNvSpPr txBox="1"/>
          <p:nvPr/>
        </p:nvSpPr>
        <p:spPr>
          <a:xfrm>
            <a:off x="5844817" y="5601930"/>
            <a:ext cx="510076" cy="461665"/>
          </a:xfrm>
          <a:prstGeom prst="rect">
            <a:avLst/>
          </a:prstGeom>
          <a:noFill/>
        </p:spPr>
        <p:txBody>
          <a:bodyPr wrap="none" rtlCol="0">
            <a:spAutoFit/>
          </a:bodyPr>
          <a:lstStyle/>
          <a:p>
            <a:pPr>
              <a:buNone/>
            </a:pPr>
            <a:r>
              <a:rPr lang="en-US" dirty="0"/>
              <a:t>M’</a:t>
            </a:r>
          </a:p>
        </p:txBody>
      </p:sp>
      <p:sp>
        <p:nvSpPr>
          <p:cNvPr id="21" name="TextBox 20">
            <a:extLst>
              <a:ext uri="{FF2B5EF4-FFF2-40B4-BE49-F238E27FC236}">
                <a16:creationId xmlns:a16="http://schemas.microsoft.com/office/drawing/2014/main" id="{F84CFE7D-1B68-D945-9A3B-BBC2920E4A40}"/>
              </a:ext>
            </a:extLst>
          </p:cNvPr>
          <p:cNvSpPr txBox="1"/>
          <p:nvPr/>
        </p:nvSpPr>
        <p:spPr>
          <a:xfrm>
            <a:off x="5692371" y="1142148"/>
            <a:ext cx="407484" cy="461665"/>
          </a:xfrm>
          <a:prstGeom prst="rect">
            <a:avLst/>
          </a:prstGeom>
          <a:noFill/>
        </p:spPr>
        <p:txBody>
          <a:bodyPr wrap="none" rtlCol="0">
            <a:spAutoFit/>
          </a:bodyPr>
          <a:lstStyle/>
          <a:p>
            <a:pPr>
              <a:buNone/>
            </a:pPr>
            <a:r>
              <a:rPr lang="en-US" dirty="0"/>
              <a:t>H</a:t>
            </a:r>
          </a:p>
        </p:txBody>
      </p:sp>
      <p:sp>
        <p:nvSpPr>
          <p:cNvPr id="22" name="TextBox 21">
            <a:extLst>
              <a:ext uri="{FF2B5EF4-FFF2-40B4-BE49-F238E27FC236}">
                <a16:creationId xmlns:a16="http://schemas.microsoft.com/office/drawing/2014/main" id="{C8A85A63-0F4F-0B10-2354-CB2E21178656}"/>
              </a:ext>
            </a:extLst>
          </p:cNvPr>
          <p:cNvSpPr txBox="1"/>
          <p:nvPr/>
        </p:nvSpPr>
        <p:spPr>
          <a:xfrm>
            <a:off x="6019487" y="4879258"/>
            <a:ext cx="407484" cy="461665"/>
          </a:xfrm>
          <a:prstGeom prst="rect">
            <a:avLst/>
          </a:prstGeom>
          <a:noFill/>
        </p:spPr>
        <p:txBody>
          <a:bodyPr wrap="none" rtlCol="0">
            <a:spAutoFit/>
          </a:bodyPr>
          <a:lstStyle/>
          <a:p>
            <a:pPr>
              <a:buNone/>
            </a:pPr>
            <a:r>
              <a:rPr lang="en-US" dirty="0"/>
              <a:t>H</a:t>
            </a:r>
          </a:p>
        </p:txBody>
      </p:sp>
    </p:spTree>
    <p:extLst>
      <p:ext uri="{BB962C8B-B14F-4D97-AF65-F5344CB8AC3E}">
        <p14:creationId xmlns:p14="http://schemas.microsoft.com/office/powerpoint/2010/main" val="4079879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834404-38C0-C245-F8F3-DCD5260C7D68}"/>
              </a:ext>
            </a:extLst>
          </p:cNvPr>
          <p:cNvGrpSpPr/>
          <p:nvPr/>
        </p:nvGrpSpPr>
        <p:grpSpPr>
          <a:xfrm>
            <a:off x="1167554" y="1208295"/>
            <a:ext cx="7977045" cy="5143500"/>
            <a:chOff x="1077503" y="1242930"/>
            <a:chExt cx="7977045" cy="5143500"/>
          </a:xfrm>
        </p:grpSpPr>
        <p:pic>
          <p:nvPicPr>
            <p:cNvPr id="7" name="Picture 6">
              <a:extLst>
                <a:ext uri="{FF2B5EF4-FFF2-40B4-BE49-F238E27FC236}">
                  <a16:creationId xmlns:a16="http://schemas.microsoft.com/office/drawing/2014/main" id="{6B9AD3FC-C547-5FD2-DD59-9510684E4726}"/>
                </a:ext>
              </a:extLst>
            </p:cNvPr>
            <p:cNvPicPr>
              <a:picLocks noChangeAspect="1"/>
            </p:cNvPicPr>
            <p:nvPr/>
          </p:nvPicPr>
          <p:blipFill>
            <a:blip r:embed="rId2"/>
            <a:stretch>
              <a:fillRect/>
            </a:stretch>
          </p:blipFill>
          <p:spPr>
            <a:xfrm>
              <a:off x="1077503" y="1242930"/>
              <a:ext cx="7977045" cy="5143500"/>
            </a:xfrm>
            <a:prstGeom prst="rect">
              <a:avLst/>
            </a:prstGeom>
          </p:spPr>
        </p:pic>
        <p:sp>
          <p:nvSpPr>
            <p:cNvPr id="2" name="Rectangle 1">
              <a:extLst>
                <a:ext uri="{FF2B5EF4-FFF2-40B4-BE49-F238E27FC236}">
                  <a16:creationId xmlns:a16="http://schemas.microsoft.com/office/drawing/2014/main" id="{348559C5-96DA-413F-5782-79104FACEDB7}"/>
                </a:ext>
              </a:extLst>
            </p:cNvPr>
            <p:cNvSpPr/>
            <p:nvPr/>
          </p:nvSpPr>
          <p:spPr bwMode="auto">
            <a:xfrm>
              <a:off x="2054749" y="1500809"/>
              <a:ext cx="492321" cy="2882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3" name="Title 1">
            <a:extLst>
              <a:ext uri="{FF2B5EF4-FFF2-40B4-BE49-F238E27FC236}">
                <a16:creationId xmlns:a16="http://schemas.microsoft.com/office/drawing/2014/main" id="{FE4D46A6-1083-9A7F-AB3F-F2647580A3B0}"/>
              </a:ext>
            </a:extLst>
          </p:cNvPr>
          <p:cNvSpPr txBox="1">
            <a:spLocks/>
          </p:cNvSpPr>
          <p:nvPr/>
        </p:nvSpPr>
        <p:spPr bwMode="auto">
          <a:xfrm>
            <a:off x="2141549" y="188918"/>
            <a:ext cx="6511638"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Van Etten Creek and New Vertical Aquifer Sampling Results</a:t>
            </a:r>
          </a:p>
        </p:txBody>
      </p:sp>
      <p:sp>
        <p:nvSpPr>
          <p:cNvPr id="8" name="TextBox 7">
            <a:extLst>
              <a:ext uri="{FF2B5EF4-FFF2-40B4-BE49-F238E27FC236}">
                <a16:creationId xmlns:a16="http://schemas.microsoft.com/office/drawing/2014/main" id="{353A2D6F-B498-2000-BC42-A3BA38E78BE9}"/>
              </a:ext>
            </a:extLst>
          </p:cNvPr>
          <p:cNvSpPr txBox="1"/>
          <p:nvPr/>
        </p:nvSpPr>
        <p:spPr>
          <a:xfrm>
            <a:off x="117161" y="3842817"/>
            <a:ext cx="1649293" cy="1938992"/>
          </a:xfrm>
          <a:prstGeom prst="rect">
            <a:avLst/>
          </a:prstGeom>
          <a:noFill/>
        </p:spPr>
        <p:txBody>
          <a:bodyPr wrap="square">
            <a:spAutoFit/>
          </a:bodyPr>
          <a:lstStyle/>
          <a:p>
            <a:r>
              <a:rPr lang="en-US" sz="2000" dirty="0"/>
              <a:t>Results indicate groundwater surface water exchange</a:t>
            </a:r>
          </a:p>
        </p:txBody>
      </p:sp>
      <p:sp>
        <p:nvSpPr>
          <p:cNvPr id="5" name="Freeform: Shape 4">
            <a:extLst>
              <a:ext uri="{FF2B5EF4-FFF2-40B4-BE49-F238E27FC236}">
                <a16:creationId xmlns:a16="http://schemas.microsoft.com/office/drawing/2014/main" id="{96BFB01F-DC05-0041-167F-B326ADCE436F}"/>
              </a:ext>
            </a:extLst>
          </p:cNvPr>
          <p:cNvSpPr/>
          <p:nvPr/>
        </p:nvSpPr>
        <p:spPr bwMode="auto">
          <a:xfrm>
            <a:off x="2968907" y="2493818"/>
            <a:ext cx="3671455" cy="117764"/>
          </a:xfrm>
          <a:custGeom>
            <a:avLst/>
            <a:gdLst>
              <a:gd name="connsiteX0" fmla="*/ 0 w 3671455"/>
              <a:gd name="connsiteY0" fmla="*/ 13855 h 117764"/>
              <a:gd name="connsiteX1" fmla="*/ 658091 w 3671455"/>
              <a:gd name="connsiteY1" fmla="*/ 110837 h 117764"/>
              <a:gd name="connsiteX2" fmla="*/ 1932709 w 3671455"/>
              <a:gd name="connsiteY2" fmla="*/ 0 h 117764"/>
              <a:gd name="connsiteX3" fmla="*/ 3671455 w 3671455"/>
              <a:gd name="connsiteY3" fmla="*/ 117764 h 117764"/>
            </a:gdLst>
            <a:ahLst/>
            <a:cxnLst>
              <a:cxn ang="0">
                <a:pos x="connsiteX0" y="connsiteY0"/>
              </a:cxn>
              <a:cxn ang="0">
                <a:pos x="connsiteX1" y="connsiteY1"/>
              </a:cxn>
              <a:cxn ang="0">
                <a:pos x="connsiteX2" y="connsiteY2"/>
              </a:cxn>
              <a:cxn ang="0">
                <a:pos x="connsiteX3" y="connsiteY3"/>
              </a:cxn>
            </a:cxnLst>
            <a:rect l="l" t="t" r="r" b="b"/>
            <a:pathLst>
              <a:path w="3671455" h="117764">
                <a:moveTo>
                  <a:pt x="0" y="13855"/>
                </a:moveTo>
                <a:lnTo>
                  <a:pt x="658091" y="110837"/>
                </a:lnTo>
                <a:lnTo>
                  <a:pt x="1932709" y="0"/>
                </a:lnTo>
                <a:lnTo>
                  <a:pt x="3671455" y="117764"/>
                </a:lnTo>
              </a:path>
            </a:pathLst>
          </a:cu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Freeform: Shape 5">
            <a:extLst>
              <a:ext uri="{FF2B5EF4-FFF2-40B4-BE49-F238E27FC236}">
                <a16:creationId xmlns:a16="http://schemas.microsoft.com/office/drawing/2014/main" id="{D2387F69-7912-71CB-0CA2-92FD365CC900}"/>
              </a:ext>
            </a:extLst>
          </p:cNvPr>
          <p:cNvSpPr/>
          <p:nvPr/>
        </p:nvSpPr>
        <p:spPr bwMode="auto">
          <a:xfrm>
            <a:off x="2957945" y="5458688"/>
            <a:ext cx="2999510" cy="256310"/>
          </a:xfrm>
          <a:custGeom>
            <a:avLst/>
            <a:gdLst>
              <a:gd name="connsiteX0" fmla="*/ 0 w 2999510"/>
              <a:gd name="connsiteY0" fmla="*/ 0 h 256310"/>
              <a:gd name="connsiteX1" fmla="*/ 962891 w 2999510"/>
              <a:gd name="connsiteY1" fmla="*/ 256310 h 256310"/>
              <a:gd name="connsiteX2" fmla="*/ 1801091 w 2999510"/>
              <a:gd name="connsiteY2" fmla="*/ 256310 h 256310"/>
              <a:gd name="connsiteX3" fmla="*/ 2999510 w 2999510"/>
              <a:gd name="connsiteY3" fmla="*/ 256310 h 256310"/>
            </a:gdLst>
            <a:ahLst/>
            <a:cxnLst>
              <a:cxn ang="0">
                <a:pos x="connsiteX0" y="connsiteY0"/>
              </a:cxn>
              <a:cxn ang="0">
                <a:pos x="connsiteX1" y="connsiteY1"/>
              </a:cxn>
              <a:cxn ang="0">
                <a:pos x="connsiteX2" y="connsiteY2"/>
              </a:cxn>
              <a:cxn ang="0">
                <a:pos x="connsiteX3" y="connsiteY3"/>
              </a:cxn>
            </a:cxnLst>
            <a:rect l="l" t="t" r="r" b="b"/>
            <a:pathLst>
              <a:path w="2999510" h="256310">
                <a:moveTo>
                  <a:pt x="0" y="0"/>
                </a:moveTo>
                <a:lnTo>
                  <a:pt x="962891" y="256310"/>
                </a:lnTo>
                <a:lnTo>
                  <a:pt x="1801091" y="256310"/>
                </a:lnTo>
                <a:lnTo>
                  <a:pt x="2999510" y="256310"/>
                </a:ln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9" name="Group 8">
            <a:extLst>
              <a:ext uri="{FF2B5EF4-FFF2-40B4-BE49-F238E27FC236}">
                <a16:creationId xmlns:a16="http://schemas.microsoft.com/office/drawing/2014/main" id="{CB81039E-40CD-CD15-A41D-1B58A49AD4CE}"/>
              </a:ext>
            </a:extLst>
          </p:cNvPr>
          <p:cNvGrpSpPr/>
          <p:nvPr/>
        </p:nvGrpSpPr>
        <p:grpSpPr>
          <a:xfrm>
            <a:off x="5908963" y="1392382"/>
            <a:ext cx="177337" cy="3858492"/>
            <a:chOff x="5853545" y="1343891"/>
            <a:chExt cx="177337" cy="3858492"/>
          </a:xfrm>
        </p:grpSpPr>
        <p:sp>
          <p:nvSpPr>
            <p:cNvPr id="10" name="Freeform: Shape 9">
              <a:extLst>
                <a:ext uri="{FF2B5EF4-FFF2-40B4-BE49-F238E27FC236}">
                  <a16:creationId xmlns:a16="http://schemas.microsoft.com/office/drawing/2014/main" id="{9C6BDA89-6DBA-0756-AB46-B17346550F18}"/>
                </a:ext>
              </a:extLst>
            </p:cNvPr>
            <p:cNvSpPr/>
            <p:nvPr/>
          </p:nvSpPr>
          <p:spPr bwMode="auto">
            <a:xfrm>
              <a:off x="5985163" y="3678383"/>
              <a:ext cx="45719" cy="1524000"/>
            </a:xfrm>
            <a:custGeom>
              <a:avLst/>
              <a:gdLst>
                <a:gd name="connsiteX0" fmla="*/ 34636 w 34636"/>
                <a:gd name="connsiteY0" fmla="*/ 2008909 h 2008909"/>
                <a:gd name="connsiteX1" fmla="*/ 0 w 34636"/>
                <a:gd name="connsiteY1" fmla="*/ 0 h 2008909"/>
              </a:gdLst>
              <a:ahLst/>
              <a:cxnLst>
                <a:cxn ang="0">
                  <a:pos x="connsiteX0" y="connsiteY0"/>
                </a:cxn>
                <a:cxn ang="0">
                  <a:pos x="connsiteX1" y="connsiteY1"/>
                </a:cxn>
              </a:cxnLst>
              <a:rect l="l" t="t" r="r" b="b"/>
              <a:pathLst>
                <a:path w="34636" h="2008909">
                  <a:moveTo>
                    <a:pt x="34636" y="2008909"/>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Freeform: Shape 10">
              <a:extLst>
                <a:ext uri="{FF2B5EF4-FFF2-40B4-BE49-F238E27FC236}">
                  <a16:creationId xmlns:a16="http://schemas.microsoft.com/office/drawing/2014/main" id="{19EDAA36-9D6C-96A6-09C4-A5C7D59E467A}"/>
                </a:ext>
              </a:extLst>
            </p:cNvPr>
            <p:cNvSpPr/>
            <p:nvPr/>
          </p:nvSpPr>
          <p:spPr bwMode="auto">
            <a:xfrm>
              <a:off x="5971309" y="2528455"/>
              <a:ext cx="13855" cy="443345"/>
            </a:xfrm>
            <a:custGeom>
              <a:avLst/>
              <a:gdLst>
                <a:gd name="connsiteX0" fmla="*/ 0 w 13855"/>
                <a:gd name="connsiteY0" fmla="*/ 443345 h 443345"/>
                <a:gd name="connsiteX1" fmla="*/ 0 w 13855"/>
                <a:gd name="connsiteY1" fmla="*/ 90054 h 443345"/>
                <a:gd name="connsiteX2" fmla="*/ 13855 w 13855"/>
                <a:gd name="connsiteY2" fmla="*/ 0 h 443345"/>
              </a:gdLst>
              <a:ahLst/>
              <a:cxnLst>
                <a:cxn ang="0">
                  <a:pos x="connsiteX0" y="connsiteY0"/>
                </a:cxn>
                <a:cxn ang="0">
                  <a:pos x="connsiteX1" y="connsiteY1"/>
                </a:cxn>
                <a:cxn ang="0">
                  <a:pos x="connsiteX2" y="connsiteY2"/>
                </a:cxn>
              </a:cxnLst>
              <a:rect l="l" t="t" r="r" b="b"/>
              <a:pathLst>
                <a:path w="13855" h="443345">
                  <a:moveTo>
                    <a:pt x="0" y="443345"/>
                  </a:moveTo>
                  <a:lnTo>
                    <a:pt x="0" y="90054"/>
                  </a:lnTo>
                  <a:lnTo>
                    <a:pt x="13855"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2" name="Freeform: Shape 11">
              <a:extLst>
                <a:ext uri="{FF2B5EF4-FFF2-40B4-BE49-F238E27FC236}">
                  <a16:creationId xmlns:a16="http://schemas.microsoft.com/office/drawing/2014/main" id="{0D01CDC5-A23F-85C5-F01F-B18E81419A0C}"/>
                </a:ext>
              </a:extLst>
            </p:cNvPr>
            <p:cNvSpPr/>
            <p:nvPr/>
          </p:nvSpPr>
          <p:spPr bwMode="auto">
            <a:xfrm>
              <a:off x="5853545" y="1343891"/>
              <a:ext cx="90055" cy="581891"/>
            </a:xfrm>
            <a:custGeom>
              <a:avLst/>
              <a:gdLst>
                <a:gd name="connsiteX0" fmla="*/ 90055 w 90055"/>
                <a:gd name="connsiteY0" fmla="*/ 581891 h 581891"/>
                <a:gd name="connsiteX1" fmla="*/ 0 w 90055"/>
                <a:gd name="connsiteY1" fmla="*/ 0 h 581891"/>
              </a:gdLst>
              <a:ahLst/>
              <a:cxnLst>
                <a:cxn ang="0">
                  <a:pos x="connsiteX0" y="connsiteY0"/>
                </a:cxn>
                <a:cxn ang="0">
                  <a:pos x="connsiteX1" y="connsiteY1"/>
                </a:cxn>
              </a:cxnLst>
              <a:rect l="l" t="t" r="r" b="b"/>
              <a:pathLst>
                <a:path w="90055" h="581891">
                  <a:moveTo>
                    <a:pt x="90055" y="581891"/>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3" name="TextBox 12">
            <a:extLst>
              <a:ext uri="{FF2B5EF4-FFF2-40B4-BE49-F238E27FC236}">
                <a16:creationId xmlns:a16="http://schemas.microsoft.com/office/drawing/2014/main" id="{9AB89D33-FE4E-7C22-701A-6B50F5B29257}"/>
              </a:ext>
            </a:extLst>
          </p:cNvPr>
          <p:cNvSpPr txBox="1"/>
          <p:nvPr/>
        </p:nvSpPr>
        <p:spPr>
          <a:xfrm>
            <a:off x="2773982" y="2262985"/>
            <a:ext cx="389850" cy="461665"/>
          </a:xfrm>
          <a:prstGeom prst="rect">
            <a:avLst/>
          </a:prstGeom>
          <a:noFill/>
        </p:spPr>
        <p:txBody>
          <a:bodyPr wrap="none" rtlCol="0">
            <a:spAutoFit/>
          </a:bodyPr>
          <a:lstStyle/>
          <a:p>
            <a:pPr>
              <a:buNone/>
            </a:pPr>
            <a:r>
              <a:rPr lang="en-US" dirty="0"/>
              <a:t>K</a:t>
            </a:r>
          </a:p>
        </p:txBody>
      </p:sp>
      <p:sp>
        <p:nvSpPr>
          <p:cNvPr id="14" name="TextBox 13">
            <a:extLst>
              <a:ext uri="{FF2B5EF4-FFF2-40B4-BE49-F238E27FC236}">
                <a16:creationId xmlns:a16="http://schemas.microsoft.com/office/drawing/2014/main" id="{D9F9FC6A-2F2C-8B2D-231F-584C5E57149C}"/>
              </a:ext>
            </a:extLst>
          </p:cNvPr>
          <p:cNvSpPr txBox="1"/>
          <p:nvPr/>
        </p:nvSpPr>
        <p:spPr>
          <a:xfrm>
            <a:off x="6481472" y="2542876"/>
            <a:ext cx="458780" cy="461665"/>
          </a:xfrm>
          <a:prstGeom prst="rect">
            <a:avLst/>
          </a:prstGeom>
          <a:noFill/>
        </p:spPr>
        <p:txBody>
          <a:bodyPr wrap="none" rtlCol="0">
            <a:spAutoFit/>
          </a:bodyPr>
          <a:lstStyle/>
          <a:p>
            <a:pPr>
              <a:buNone/>
            </a:pPr>
            <a:r>
              <a:rPr lang="en-US" dirty="0"/>
              <a:t>K’</a:t>
            </a:r>
          </a:p>
        </p:txBody>
      </p:sp>
      <p:sp>
        <p:nvSpPr>
          <p:cNvPr id="15" name="TextBox 14">
            <a:extLst>
              <a:ext uri="{FF2B5EF4-FFF2-40B4-BE49-F238E27FC236}">
                <a16:creationId xmlns:a16="http://schemas.microsoft.com/office/drawing/2014/main" id="{F225F839-BE85-A90F-85B9-8E7A71DC230B}"/>
              </a:ext>
            </a:extLst>
          </p:cNvPr>
          <p:cNvSpPr txBox="1"/>
          <p:nvPr/>
        </p:nvSpPr>
        <p:spPr>
          <a:xfrm>
            <a:off x="2815545" y="5110091"/>
            <a:ext cx="441146" cy="461665"/>
          </a:xfrm>
          <a:prstGeom prst="rect">
            <a:avLst/>
          </a:prstGeom>
          <a:noFill/>
        </p:spPr>
        <p:txBody>
          <a:bodyPr wrap="none" rtlCol="0">
            <a:spAutoFit/>
          </a:bodyPr>
          <a:lstStyle/>
          <a:p>
            <a:pPr>
              <a:buNone/>
            </a:pPr>
            <a:r>
              <a:rPr lang="en-US" dirty="0"/>
              <a:t>M</a:t>
            </a:r>
          </a:p>
        </p:txBody>
      </p:sp>
      <p:sp>
        <p:nvSpPr>
          <p:cNvPr id="17" name="TextBox 16">
            <a:extLst>
              <a:ext uri="{FF2B5EF4-FFF2-40B4-BE49-F238E27FC236}">
                <a16:creationId xmlns:a16="http://schemas.microsoft.com/office/drawing/2014/main" id="{2BDF9E3E-8800-CF0D-2AF2-E250E49CF0BE}"/>
              </a:ext>
            </a:extLst>
          </p:cNvPr>
          <p:cNvSpPr txBox="1"/>
          <p:nvPr/>
        </p:nvSpPr>
        <p:spPr>
          <a:xfrm>
            <a:off x="5844817" y="5601930"/>
            <a:ext cx="510076" cy="461665"/>
          </a:xfrm>
          <a:prstGeom prst="rect">
            <a:avLst/>
          </a:prstGeom>
          <a:noFill/>
        </p:spPr>
        <p:txBody>
          <a:bodyPr wrap="none" rtlCol="0">
            <a:spAutoFit/>
          </a:bodyPr>
          <a:lstStyle/>
          <a:p>
            <a:pPr>
              <a:buNone/>
            </a:pPr>
            <a:r>
              <a:rPr lang="en-US" dirty="0"/>
              <a:t>M’</a:t>
            </a:r>
          </a:p>
        </p:txBody>
      </p:sp>
      <p:sp>
        <p:nvSpPr>
          <p:cNvPr id="18" name="TextBox 17">
            <a:extLst>
              <a:ext uri="{FF2B5EF4-FFF2-40B4-BE49-F238E27FC236}">
                <a16:creationId xmlns:a16="http://schemas.microsoft.com/office/drawing/2014/main" id="{E72D3B13-5AD6-F0CF-89A6-F5D43149EF2F}"/>
              </a:ext>
            </a:extLst>
          </p:cNvPr>
          <p:cNvSpPr txBox="1"/>
          <p:nvPr/>
        </p:nvSpPr>
        <p:spPr>
          <a:xfrm>
            <a:off x="5692371" y="1142148"/>
            <a:ext cx="407484" cy="461665"/>
          </a:xfrm>
          <a:prstGeom prst="rect">
            <a:avLst/>
          </a:prstGeom>
          <a:noFill/>
        </p:spPr>
        <p:txBody>
          <a:bodyPr wrap="none" rtlCol="0">
            <a:spAutoFit/>
          </a:bodyPr>
          <a:lstStyle/>
          <a:p>
            <a:pPr>
              <a:buNone/>
            </a:pPr>
            <a:r>
              <a:rPr lang="en-US" dirty="0"/>
              <a:t>H</a:t>
            </a:r>
          </a:p>
        </p:txBody>
      </p:sp>
      <p:sp>
        <p:nvSpPr>
          <p:cNvPr id="19" name="TextBox 18">
            <a:extLst>
              <a:ext uri="{FF2B5EF4-FFF2-40B4-BE49-F238E27FC236}">
                <a16:creationId xmlns:a16="http://schemas.microsoft.com/office/drawing/2014/main" id="{9E46ECE2-623A-4834-39B9-6137ED163586}"/>
              </a:ext>
            </a:extLst>
          </p:cNvPr>
          <p:cNvSpPr txBox="1"/>
          <p:nvPr/>
        </p:nvSpPr>
        <p:spPr>
          <a:xfrm>
            <a:off x="6019487" y="4879258"/>
            <a:ext cx="407484" cy="461665"/>
          </a:xfrm>
          <a:prstGeom prst="rect">
            <a:avLst/>
          </a:prstGeom>
          <a:noFill/>
        </p:spPr>
        <p:txBody>
          <a:bodyPr wrap="none" rtlCol="0">
            <a:spAutoFit/>
          </a:bodyPr>
          <a:lstStyle/>
          <a:p>
            <a:pPr>
              <a:buNone/>
            </a:pPr>
            <a:r>
              <a:rPr lang="en-US" dirty="0"/>
              <a:t>H</a:t>
            </a:r>
          </a:p>
        </p:txBody>
      </p:sp>
    </p:spTree>
    <p:extLst>
      <p:ext uri="{BB962C8B-B14F-4D97-AF65-F5344CB8AC3E}">
        <p14:creationId xmlns:p14="http://schemas.microsoft.com/office/powerpoint/2010/main" val="2003418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3E7DC-01AA-5CF6-A5C5-4ACE897A58E7}"/>
              </a:ext>
            </a:extLst>
          </p:cNvPr>
          <p:cNvPicPr>
            <a:picLocks noChangeAspect="1"/>
          </p:cNvPicPr>
          <p:nvPr/>
        </p:nvPicPr>
        <p:blipFill rotWithShape="1">
          <a:blip r:embed="rId2"/>
          <a:srcRect l="17662"/>
          <a:stretch/>
        </p:blipFill>
        <p:spPr>
          <a:xfrm>
            <a:off x="3143485" y="1225848"/>
            <a:ext cx="6000515" cy="5143500"/>
          </a:xfrm>
          <a:prstGeom prst="rect">
            <a:avLst/>
          </a:prstGeom>
        </p:spPr>
      </p:pic>
      <p:sp>
        <p:nvSpPr>
          <p:cNvPr id="2" name="Title 1">
            <a:extLst>
              <a:ext uri="{FF2B5EF4-FFF2-40B4-BE49-F238E27FC236}">
                <a16:creationId xmlns:a16="http://schemas.microsoft.com/office/drawing/2014/main" id="{29B6078D-321B-5093-0EDC-6A6903EAF552}"/>
              </a:ext>
            </a:extLst>
          </p:cNvPr>
          <p:cNvSpPr txBox="1">
            <a:spLocks/>
          </p:cNvSpPr>
          <p:nvPr/>
        </p:nvSpPr>
        <p:spPr bwMode="auto">
          <a:xfrm>
            <a:off x="2141549" y="188918"/>
            <a:ext cx="6511638"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Van Etten Creek and New Vertical Aquifer Sampling Results</a:t>
            </a:r>
          </a:p>
        </p:txBody>
      </p:sp>
      <p:pic>
        <p:nvPicPr>
          <p:cNvPr id="3" name="Picture 2">
            <a:extLst>
              <a:ext uri="{FF2B5EF4-FFF2-40B4-BE49-F238E27FC236}">
                <a16:creationId xmlns:a16="http://schemas.microsoft.com/office/drawing/2014/main" id="{BEBCCECD-A22B-6EF2-28DC-854BA72D1815}"/>
              </a:ext>
            </a:extLst>
          </p:cNvPr>
          <p:cNvPicPr>
            <a:picLocks noChangeAspect="1"/>
          </p:cNvPicPr>
          <p:nvPr/>
        </p:nvPicPr>
        <p:blipFill>
          <a:blip r:embed="rId3"/>
          <a:stretch>
            <a:fillRect/>
          </a:stretch>
        </p:blipFill>
        <p:spPr>
          <a:xfrm>
            <a:off x="928484" y="1225848"/>
            <a:ext cx="7921475" cy="5143500"/>
          </a:xfrm>
          <a:prstGeom prst="rect">
            <a:avLst/>
          </a:prstGeom>
        </p:spPr>
      </p:pic>
      <p:sp>
        <p:nvSpPr>
          <p:cNvPr id="5" name="Rectangle 4">
            <a:extLst>
              <a:ext uri="{FF2B5EF4-FFF2-40B4-BE49-F238E27FC236}">
                <a16:creationId xmlns:a16="http://schemas.microsoft.com/office/drawing/2014/main" id="{ABF48C6C-F9ED-F2C2-7E81-598049456FA1}"/>
              </a:ext>
            </a:extLst>
          </p:cNvPr>
          <p:cNvSpPr/>
          <p:nvPr/>
        </p:nvSpPr>
        <p:spPr bwMode="auto">
          <a:xfrm>
            <a:off x="1781330" y="1322764"/>
            <a:ext cx="577407" cy="2782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2DC39115-7DE1-90B3-6FDC-263F38277108}"/>
              </a:ext>
            </a:extLst>
          </p:cNvPr>
          <p:cNvSpPr/>
          <p:nvPr/>
        </p:nvSpPr>
        <p:spPr bwMode="auto">
          <a:xfrm>
            <a:off x="-1013791" y="2663687"/>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Freeform: Shape 7">
            <a:extLst>
              <a:ext uri="{FF2B5EF4-FFF2-40B4-BE49-F238E27FC236}">
                <a16:creationId xmlns:a16="http://schemas.microsoft.com/office/drawing/2014/main" id="{93A91398-2A74-C1BE-835A-D9C7196F6BF7}"/>
              </a:ext>
            </a:extLst>
          </p:cNvPr>
          <p:cNvSpPr/>
          <p:nvPr/>
        </p:nvSpPr>
        <p:spPr bwMode="auto">
          <a:xfrm>
            <a:off x="2574054" y="2493818"/>
            <a:ext cx="3671455" cy="117764"/>
          </a:xfrm>
          <a:custGeom>
            <a:avLst/>
            <a:gdLst>
              <a:gd name="connsiteX0" fmla="*/ 0 w 3671455"/>
              <a:gd name="connsiteY0" fmla="*/ 13855 h 117764"/>
              <a:gd name="connsiteX1" fmla="*/ 658091 w 3671455"/>
              <a:gd name="connsiteY1" fmla="*/ 110837 h 117764"/>
              <a:gd name="connsiteX2" fmla="*/ 1932709 w 3671455"/>
              <a:gd name="connsiteY2" fmla="*/ 0 h 117764"/>
              <a:gd name="connsiteX3" fmla="*/ 3671455 w 3671455"/>
              <a:gd name="connsiteY3" fmla="*/ 117764 h 117764"/>
            </a:gdLst>
            <a:ahLst/>
            <a:cxnLst>
              <a:cxn ang="0">
                <a:pos x="connsiteX0" y="connsiteY0"/>
              </a:cxn>
              <a:cxn ang="0">
                <a:pos x="connsiteX1" y="connsiteY1"/>
              </a:cxn>
              <a:cxn ang="0">
                <a:pos x="connsiteX2" y="connsiteY2"/>
              </a:cxn>
              <a:cxn ang="0">
                <a:pos x="connsiteX3" y="connsiteY3"/>
              </a:cxn>
            </a:cxnLst>
            <a:rect l="l" t="t" r="r" b="b"/>
            <a:pathLst>
              <a:path w="3671455" h="117764">
                <a:moveTo>
                  <a:pt x="0" y="13855"/>
                </a:moveTo>
                <a:lnTo>
                  <a:pt x="658091" y="110837"/>
                </a:lnTo>
                <a:lnTo>
                  <a:pt x="1932709" y="0"/>
                </a:lnTo>
                <a:lnTo>
                  <a:pt x="3671455" y="117764"/>
                </a:lnTo>
              </a:path>
            </a:pathLst>
          </a:cu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Freeform: Shape 8">
            <a:extLst>
              <a:ext uri="{FF2B5EF4-FFF2-40B4-BE49-F238E27FC236}">
                <a16:creationId xmlns:a16="http://schemas.microsoft.com/office/drawing/2014/main" id="{8B4B7050-D4B7-DC3D-7755-F13787B12A7A}"/>
              </a:ext>
            </a:extLst>
          </p:cNvPr>
          <p:cNvSpPr/>
          <p:nvPr/>
        </p:nvSpPr>
        <p:spPr bwMode="auto">
          <a:xfrm>
            <a:off x="2667001" y="5410199"/>
            <a:ext cx="2999510" cy="256310"/>
          </a:xfrm>
          <a:custGeom>
            <a:avLst/>
            <a:gdLst>
              <a:gd name="connsiteX0" fmla="*/ 0 w 2999510"/>
              <a:gd name="connsiteY0" fmla="*/ 0 h 256310"/>
              <a:gd name="connsiteX1" fmla="*/ 962891 w 2999510"/>
              <a:gd name="connsiteY1" fmla="*/ 256310 h 256310"/>
              <a:gd name="connsiteX2" fmla="*/ 1801091 w 2999510"/>
              <a:gd name="connsiteY2" fmla="*/ 256310 h 256310"/>
              <a:gd name="connsiteX3" fmla="*/ 2999510 w 2999510"/>
              <a:gd name="connsiteY3" fmla="*/ 256310 h 256310"/>
            </a:gdLst>
            <a:ahLst/>
            <a:cxnLst>
              <a:cxn ang="0">
                <a:pos x="connsiteX0" y="connsiteY0"/>
              </a:cxn>
              <a:cxn ang="0">
                <a:pos x="connsiteX1" y="connsiteY1"/>
              </a:cxn>
              <a:cxn ang="0">
                <a:pos x="connsiteX2" y="connsiteY2"/>
              </a:cxn>
              <a:cxn ang="0">
                <a:pos x="connsiteX3" y="connsiteY3"/>
              </a:cxn>
            </a:cxnLst>
            <a:rect l="l" t="t" r="r" b="b"/>
            <a:pathLst>
              <a:path w="2999510" h="256310">
                <a:moveTo>
                  <a:pt x="0" y="0"/>
                </a:moveTo>
                <a:lnTo>
                  <a:pt x="962891" y="256310"/>
                </a:lnTo>
                <a:lnTo>
                  <a:pt x="1801091" y="256310"/>
                </a:lnTo>
                <a:lnTo>
                  <a:pt x="2999510" y="256310"/>
                </a:ln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10" name="Group 9">
            <a:extLst>
              <a:ext uri="{FF2B5EF4-FFF2-40B4-BE49-F238E27FC236}">
                <a16:creationId xmlns:a16="http://schemas.microsoft.com/office/drawing/2014/main" id="{7B83BCB2-5D2C-D45E-01C7-E4C4A57D7A70}"/>
              </a:ext>
            </a:extLst>
          </p:cNvPr>
          <p:cNvGrpSpPr/>
          <p:nvPr/>
        </p:nvGrpSpPr>
        <p:grpSpPr>
          <a:xfrm>
            <a:off x="5666511" y="1392382"/>
            <a:ext cx="177337" cy="3858492"/>
            <a:chOff x="5853545" y="1343891"/>
            <a:chExt cx="177337" cy="3858492"/>
          </a:xfrm>
        </p:grpSpPr>
        <p:sp>
          <p:nvSpPr>
            <p:cNvPr id="11" name="Freeform: Shape 10">
              <a:extLst>
                <a:ext uri="{FF2B5EF4-FFF2-40B4-BE49-F238E27FC236}">
                  <a16:creationId xmlns:a16="http://schemas.microsoft.com/office/drawing/2014/main" id="{BB756A15-26C7-1EF1-28A0-095AFCA3D557}"/>
                </a:ext>
              </a:extLst>
            </p:cNvPr>
            <p:cNvSpPr/>
            <p:nvPr/>
          </p:nvSpPr>
          <p:spPr bwMode="auto">
            <a:xfrm>
              <a:off x="5985163" y="3678383"/>
              <a:ext cx="45719" cy="1524000"/>
            </a:xfrm>
            <a:custGeom>
              <a:avLst/>
              <a:gdLst>
                <a:gd name="connsiteX0" fmla="*/ 34636 w 34636"/>
                <a:gd name="connsiteY0" fmla="*/ 2008909 h 2008909"/>
                <a:gd name="connsiteX1" fmla="*/ 0 w 34636"/>
                <a:gd name="connsiteY1" fmla="*/ 0 h 2008909"/>
              </a:gdLst>
              <a:ahLst/>
              <a:cxnLst>
                <a:cxn ang="0">
                  <a:pos x="connsiteX0" y="connsiteY0"/>
                </a:cxn>
                <a:cxn ang="0">
                  <a:pos x="connsiteX1" y="connsiteY1"/>
                </a:cxn>
              </a:cxnLst>
              <a:rect l="l" t="t" r="r" b="b"/>
              <a:pathLst>
                <a:path w="34636" h="2008909">
                  <a:moveTo>
                    <a:pt x="34636" y="2008909"/>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2" name="Freeform: Shape 11">
              <a:extLst>
                <a:ext uri="{FF2B5EF4-FFF2-40B4-BE49-F238E27FC236}">
                  <a16:creationId xmlns:a16="http://schemas.microsoft.com/office/drawing/2014/main" id="{FEDB6F6A-2BF3-AA01-F4C5-360F6BAEC2C9}"/>
                </a:ext>
              </a:extLst>
            </p:cNvPr>
            <p:cNvSpPr/>
            <p:nvPr/>
          </p:nvSpPr>
          <p:spPr bwMode="auto">
            <a:xfrm>
              <a:off x="5971309" y="2528455"/>
              <a:ext cx="13855" cy="443345"/>
            </a:xfrm>
            <a:custGeom>
              <a:avLst/>
              <a:gdLst>
                <a:gd name="connsiteX0" fmla="*/ 0 w 13855"/>
                <a:gd name="connsiteY0" fmla="*/ 443345 h 443345"/>
                <a:gd name="connsiteX1" fmla="*/ 0 w 13855"/>
                <a:gd name="connsiteY1" fmla="*/ 90054 h 443345"/>
                <a:gd name="connsiteX2" fmla="*/ 13855 w 13855"/>
                <a:gd name="connsiteY2" fmla="*/ 0 h 443345"/>
              </a:gdLst>
              <a:ahLst/>
              <a:cxnLst>
                <a:cxn ang="0">
                  <a:pos x="connsiteX0" y="connsiteY0"/>
                </a:cxn>
                <a:cxn ang="0">
                  <a:pos x="connsiteX1" y="connsiteY1"/>
                </a:cxn>
                <a:cxn ang="0">
                  <a:pos x="connsiteX2" y="connsiteY2"/>
                </a:cxn>
              </a:cxnLst>
              <a:rect l="l" t="t" r="r" b="b"/>
              <a:pathLst>
                <a:path w="13855" h="443345">
                  <a:moveTo>
                    <a:pt x="0" y="443345"/>
                  </a:moveTo>
                  <a:lnTo>
                    <a:pt x="0" y="90054"/>
                  </a:lnTo>
                  <a:lnTo>
                    <a:pt x="13855"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3" name="Freeform: Shape 12">
              <a:extLst>
                <a:ext uri="{FF2B5EF4-FFF2-40B4-BE49-F238E27FC236}">
                  <a16:creationId xmlns:a16="http://schemas.microsoft.com/office/drawing/2014/main" id="{381B7637-6FCB-7F7E-0A1A-3C11C0FE78D9}"/>
                </a:ext>
              </a:extLst>
            </p:cNvPr>
            <p:cNvSpPr/>
            <p:nvPr/>
          </p:nvSpPr>
          <p:spPr bwMode="auto">
            <a:xfrm>
              <a:off x="5853545" y="1343891"/>
              <a:ext cx="90055" cy="581891"/>
            </a:xfrm>
            <a:custGeom>
              <a:avLst/>
              <a:gdLst>
                <a:gd name="connsiteX0" fmla="*/ 90055 w 90055"/>
                <a:gd name="connsiteY0" fmla="*/ 581891 h 581891"/>
                <a:gd name="connsiteX1" fmla="*/ 0 w 90055"/>
                <a:gd name="connsiteY1" fmla="*/ 0 h 581891"/>
              </a:gdLst>
              <a:ahLst/>
              <a:cxnLst>
                <a:cxn ang="0">
                  <a:pos x="connsiteX0" y="connsiteY0"/>
                </a:cxn>
                <a:cxn ang="0">
                  <a:pos x="connsiteX1" y="connsiteY1"/>
                </a:cxn>
              </a:cxnLst>
              <a:rect l="l" t="t" r="r" b="b"/>
              <a:pathLst>
                <a:path w="90055" h="581891">
                  <a:moveTo>
                    <a:pt x="90055" y="581891"/>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4" name="TextBox 13">
            <a:extLst>
              <a:ext uri="{FF2B5EF4-FFF2-40B4-BE49-F238E27FC236}">
                <a16:creationId xmlns:a16="http://schemas.microsoft.com/office/drawing/2014/main" id="{CC0846A0-25D3-B342-E856-4411A1754199}"/>
              </a:ext>
            </a:extLst>
          </p:cNvPr>
          <p:cNvSpPr txBox="1"/>
          <p:nvPr/>
        </p:nvSpPr>
        <p:spPr>
          <a:xfrm>
            <a:off x="2468920" y="2149917"/>
            <a:ext cx="389850" cy="461665"/>
          </a:xfrm>
          <a:prstGeom prst="rect">
            <a:avLst/>
          </a:prstGeom>
          <a:noFill/>
        </p:spPr>
        <p:txBody>
          <a:bodyPr wrap="none" rtlCol="0">
            <a:spAutoFit/>
          </a:bodyPr>
          <a:lstStyle/>
          <a:p>
            <a:pPr>
              <a:buNone/>
            </a:pPr>
            <a:r>
              <a:rPr lang="en-US" dirty="0"/>
              <a:t>K</a:t>
            </a:r>
          </a:p>
        </p:txBody>
      </p:sp>
      <p:sp>
        <p:nvSpPr>
          <p:cNvPr id="15" name="TextBox 14">
            <a:extLst>
              <a:ext uri="{FF2B5EF4-FFF2-40B4-BE49-F238E27FC236}">
                <a16:creationId xmlns:a16="http://schemas.microsoft.com/office/drawing/2014/main" id="{F2FAA78B-E17B-EBF0-4CB6-D46DF8840675}"/>
              </a:ext>
            </a:extLst>
          </p:cNvPr>
          <p:cNvSpPr txBox="1"/>
          <p:nvPr/>
        </p:nvSpPr>
        <p:spPr>
          <a:xfrm>
            <a:off x="6220996" y="2549236"/>
            <a:ext cx="458780" cy="461665"/>
          </a:xfrm>
          <a:prstGeom prst="rect">
            <a:avLst/>
          </a:prstGeom>
          <a:noFill/>
        </p:spPr>
        <p:txBody>
          <a:bodyPr wrap="none" rtlCol="0">
            <a:spAutoFit/>
          </a:bodyPr>
          <a:lstStyle/>
          <a:p>
            <a:pPr>
              <a:buNone/>
            </a:pPr>
            <a:r>
              <a:rPr lang="en-US" dirty="0"/>
              <a:t>K’</a:t>
            </a:r>
          </a:p>
        </p:txBody>
      </p:sp>
      <p:sp>
        <p:nvSpPr>
          <p:cNvPr id="16" name="TextBox 15">
            <a:extLst>
              <a:ext uri="{FF2B5EF4-FFF2-40B4-BE49-F238E27FC236}">
                <a16:creationId xmlns:a16="http://schemas.microsoft.com/office/drawing/2014/main" id="{86D5F69D-4F9C-7F44-B96C-2057A75FE9CE}"/>
              </a:ext>
            </a:extLst>
          </p:cNvPr>
          <p:cNvSpPr txBox="1"/>
          <p:nvPr/>
        </p:nvSpPr>
        <p:spPr>
          <a:xfrm>
            <a:off x="2524033" y="5020041"/>
            <a:ext cx="441146" cy="461665"/>
          </a:xfrm>
          <a:prstGeom prst="rect">
            <a:avLst/>
          </a:prstGeom>
          <a:noFill/>
        </p:spPr>
        <p:txBody>
          <a:bodyPr wrap="none" rtlCol="0">
            <a:spAutoFit/>
          </a:bodyPr>
          <a:lstStyle/>
          <a:p>
            <a:pPr>
              <a:buNone/>
            </a:pPr>
            <a:r>
              <a:rPr lang="en-US" dirty="0"/>
              <a:t>M</a:t>
            </a:r>
          </a:p>
        </p:txBody>
      </p:sp>
      <p:sp>
        <p:nvSpPr>
          <p:cNvPr id="17" name="TextBox 16">
            <a:extLst>
              <a:ext uri="{FF2B5EF4-FFF2-40B4-BE49-F238E27FC236}">
                <a16:creationId xmlns:a16="http://schemas.microsoft.com/office/drawing/2014/main" id="{CE3D8C7D-A2E5-9207-4AD6-3A93C4987CE3}"/>
              </a:ext>
            </a:extLst>
          </p:cNvPr>
          <p:cNvSpPr txBox="1"/>
          <p:nvPr/>
        </p:nvSpPr>
        <p:spPr>
          <a:xfrm>
            <a:off x="5441150" y="5595002"/>
            <a:ext cx="510076" cy="461665"/>
          </a:xfrm>
          <a:prstGeom prst="rect">
            <a:avLst/>
          </a:prstGeom>
          <a:noFill/>
        </p:spPr>
        <p:txBody>
          <a:bodyPr wrap="none" rtlCol="0">
            <a:spAutoFit/>
          </a:bodyPr>
          <a:lstStyle/>
          <a:p>
            <a:pPr>
              <a:buNone/>
            </a:pPr>
            <a:r>
              <a:rPr lang="en-US" dirty="0"/>
              <a:t>M’</a:t>
            </a:r>
          </a:p>
        </p:txBody>
      </p:sp>
      <p:sp>
        <p:nvSpPr>
          <p:cNvPr id="18" name="TextBox 17">
            <a:extLst>
              <a:ext uri="{FF2B5EF4-FFF2-40B4-BE49-F238E27FC236}">
                <a16:creationId xmlns:a16="http://schemas.microsoft.com/office/drawing/2014/main" id="{2C48E9C9-84CA-6759-54AC-0F7753CF3E6A}"/>
              </a:ext>
            </a:extLst>
          </p:cNvPr>
          <p:cNvSpPr txBox="1"/>
          <p:nvPr/>
        </p:nvSpPr>
        <p:spPr>
          <a:xfrm>
            <a:off x="5462769" y="1129296"/>
            <a:ext cx="407484" cy="461665"/>
          </a:xfrm>
          <a:prstGeom prst="rect">
            <a:avLst/>
          </a:prstGeom>
          <a:noFill/>
        </p:spPr>
        <p:txBody>
          <a:bodyPr wrap="none" rtlCol="0">
            <a:spAutoFit/>
          </a:bodyPr>
          <a:lstStyle/>
          <a:p>
            <a:pPr>
              <a:buNone/>
            </a:pPr>
            <a:r>
              <a:rPr lang="en-US" dirty="0"/>
              <a:t>H</a:t>
            </a:r>
          </a:p>
        </p:txBody>
      </p:sp>
      <p:sp>
        <p:nvSpPr>
          <p:cNvPr id="19" name="TextBox 18">
            <a:extLst>
              <a:ext uri="{FF2B5EF4-FFF2-40B4-BE49-F238E27FC236}">
                <a16:creationId xmlns:a16="http://schemas.microsoft.com/office/drawing/2014/main" id="{1301CE02-3150-A24C-9A3D-191B6498890B}"/>
              </a:ext>
            </a:extLst>
          </p:cNvPr>
          <p:cNvSpPr txBox="1"/>
          <p:nvPr/>
        </p:nvSpPr>
        <p:spPr>
          <a:xfrm>
            <a:off x="5809910" y="4945549"/>
            <a:ext cx="407484" cy="461665"/>
          </a:xfrm>
          <a:prstGeom prst="rect">
            <a:avLst/>
          </a:prstGeom>
          <a:noFill/>
        </p:spPr>
        <p:txBody>
          <a:bodyPr wrap="none" rtlCol="0">
            <a:spAutoFit/>
          </a:bodyPr>
          <a:lstStyle/>
          <a:p>
            <a:pPr>
              <a:buNone/>
            </a:pPr>
            <a:r>
              <a:rPr lang="en-US" dirty="0"/>
              <a:t>H</a:t>
            </a:r>
          </a:p>
        </p:txBody>
      </p:sp>
    </p:spTree>
    <p:extLst>
      <p:ext uri="{BB962C8B-B14F-4D97-AF65-F5344CB8AC3E}">
        <p14:creationId xmlns:p14="http://schemas.microsoft.com/office/powerpoint/2010/main" val="2959496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8DD8EE-E02D-5584-15ED-C263E700C972}"/>
              </a:ext>
            </a:extLst>
          </p:cNvPr>
          <p:cNvSpPr txBox="1">
            <a:spLocks/>
          </p:cNvSpPr>
          <p:nvPr/>
        </p:nvSpPr>
        <p:spPr bwMode="auto">
          <a:xfrm>
            <a:off x="2141549" y="188918"/>
            <a:ext cx="6511638"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Van Etten Creek and New Vertical Aquifer Sampling Results</a:t>
            </a:r>
          </a:p>
        </p:txBody>
      </p:sp>
      <p:grpSp>
        <p:nvGrpSpPr>
          <p:cNvPr id="4" name="Group 3">
            <a:extLst>
              <a:ext uri="{FF2B5EF4-FFF2-40B4-BE49-F238E27FC236}">
                <a16:creationId xmlns:a16="http://schemas.microsoft.com/office/drawing/2014/main" id="{D963ECB7-7A76-37A1-E97E-B0A940003CF5}"/>
              </a:ext>
            </a:extLst>
          </p:cNvPr>
          <p:cNvGrpSpPr/>
          <p:nvPr/>
        </p:nvGrpSpPr>
        <p:grpSpPr>
          <a:xfrm>
            <a:off x="1372068" y="1224997"/>
            <a:ext cx="7897643" cy="5143500"/>
            <a:chOff x="848621" y="1234937"/>
            <a:chExt cx="7897643" cy="5143500"/>
          </a:xfrm>
        </p:grpSpPr>
        <p:pic>
          <p:nvPicPr>
            <p:cNvPr id="5" name="Picture 4">
              <a:extLst>
                <a:ext uri="{FF2B5EF4-FFF2-40B4-BE49-F238E27FC236}">
                  <a16:creationId xmlns:a16="http://schemas.microsoft.com/office/drawing/2014/main" id="{FF69D3F3-9319-D561-070D-A5B697E47CCD}"/>
                </a:ext>
              </a:extLst>
            </p:cNvPr>
            <p:cNvPicPr>
              <a:picLocks noChangeAspect="1"/>
            </p:cNvPicPr>
            <p:nvPr/>
          </p:nvPicPr>
          <p:blipFill>
            <a:blip r:embed="rId2"/>
            <a:stretch>
              <a:fillRect/>
            </a:stretch>
          </p:blipFill>
          <p:spPr>
            <a:xfrm>
              <a:off x="848621" y="1234937"/>
              <a:ext cx="7897643" cy="5143500"/>
            </a:xfrm>
            <a:prstGeom prst="rect">
              <a:avLst/>
            </a:prstGeom>
          </p:spPr>
        </p:pic>
        <p:sp>
          <p:nvSpPr>
            <p:cNvPr id="2" name="Rectangle 1">
              <a:extLst>
                <a:ext uri="{FF2B5EF4-FFF2-40B4-BE49-F238E27FC236}">
                  <a16:creationId xmlns:a16="http://schemas.microsoft.com/office/drawing/2014/main" id="{1F004B33-FB71-3EE0-2C10-53A7B65802FC}"/>
                </a:ext>
              </a:extLst>
            </p:cNvPr>
            <p:cNvSpPr/>
            <p:nvPr/>
          </p:nvSpPr>
          <p:spPr bwMode="auto">
            <a:xfrm>
              <a:off x="1865061" y="1411356"/>
              <a:ext cx="492321" cy="2882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6" name="Freeform: Shape 5">
            <a:extLst>
              <a:ext uri="{FF2B5EF4-FFF2-40B4-BE49-F238E27FC236}">
                <a16:creationId xmlns:a16="http://schemas.microsoft.com/office/drawing/2014/main" id="{5D176856-AB79-6F8F-4A5C-A62432EA0630}"/>
              </a:ext>
            </a:extLst>
          </p:cNvPr>
          <p:cNvSpPr/>
          <p:nvPr/>
        </p:nvSpPr>
        <p:spPr bwMode="auto">
          <a:xfrm>
            <a:off x="3058963" y="2507673"/>
            <a:ext cx="3671455" cy="117764"/>
          </a:xfrm>
          <a:custGeom>
            <a:avLst/>
            <a:gdLst>
              <a:gd name="connsiteX0" fmla="*/ 0 w 3671455"/>
              <a:gd name="connsiteY0" fmla="*/ 13855 h 117764"/>
              <a:gd name="connsiteX1" fmla="*/ 658091 w 3671455"/>
              <a:gd name="connsiteY1" fmla="*/ 110837 h 117764"/>
              <a:gd name="connsiteX2" fmla="*/ 1932709 w 3671455"/>
              <a:gd name="connsiteY2" fmla="*/ 0 h 117764"/>
              <a:gd name="connsiteX3" fmla="*/ 3671455 w 3671455"/>
              <a:gd name="connsiteY3" fmla="*/ 117764 h 117764"/>
            </a:gdLst>
            <a:ahLst/>
            <a:cxnLst>
              <a:cxn ang="0">
                <a:pos x="connsiteX0" y="connsiteY0"/>
              </a:cxn>
              <a:cxn ang="0">
                <a:pos x="connsiteX1" y="connsiteY1"/>
              </a:cxn>
              <a:cxn ang="0">
                <a:pos x="connsiteX2" y="connsiteY2"/>
              </a:cxn>
              <a:cxn ang="0">
                <a:pos x="connsiteX3" y="connsiteY3"/>
              </a:cxn>
            </a:cxnLst>
            <a:rect l="l" t="t" r="r" b="b"/>
            <a:pathLst>
              <a:path w="3671455" h="117764">
                <a:moveTo>
                  <a:pt x="0" y="13855"/>
                </a:moveTo>
                <a:lnTo>
                  <a:pt x="658091" y="110837"/>
                </a:lnTo>
                <a:lnTo>
                  <a:pt x="1932709" y="0"/>
                </a:lnTo>
                <a:lnTo>
                  <a:pt x="3671455" y="117764"/>
                </a:lnTo>
              </a:path>
            </a:pathLst>
          </a:cu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Freeform: Shape 7">
            <a:extLst>
              <a:ext uri="{FF2B5EF4-FFF2-40B4-BE49-F238E27FC236}">
                <a16:creationId xmlns:a16="http://schemas.microsoft.com/office/drawing/2014/main" id="{25D3B389-3E31-DF4B-44DC-22B022B1546C}"/>
              </a:ext>
            </a:extLst>
          </p:cNvPr>
          <p:cNvSpPr/>
          <p:nvPr/>
        </p:nvSpPr>
        <p:spPr bwMode="auto">
          <a:xfrm>
            <a:off x="3089563" y="5403272"/>
            <a:ext cx="2999510" cy="256310"/>
          </a:xfrm>
          <a:custGeom>
            <a:avLst/>
            <a:gdLst>
              <a:gd name="connsiteX0" fmla="*/ 0 w 2999510"/>
              <a:gd name="connsiteY0" fmla="*/ 0 h 256310"/>
              <a:gd name="connsiteX1" fmla="*/ 962891 w 2999510"/>
              <a:gd name="connsiteY1" fmla="*/ 256310 h 256310"/>
              <a:gd name="connsiteX2" fmla="*/ 1801091 w 2999510"/>
              <a:gd name="connsiteY2" fmla="*/ 256310 h 256310"/>
              <a:gd name="connsiteX3" fmla="*/ 2999510 w 2999510"/>
              <a:gd name="connsiteY3" fmla="*/ 256310 h 256310"/>
            </a:gdLst>
            <a:ahLst/>
            <a:cxnLst>
              <a:cxn ang="0">
                <a:pos x="connsiteX0" y="connsiteY0"/>
              </a:cxn>
              <a:cxn ang="0">
                <a:pos x="connsiteX1" y="connsiteY1"/>
              </a:cxn>
              <a:cxn ang="0">
                <a:pos x="connsiteX2" y="connsiteY2"/>
              </a:cxn>
              <a:cxn ang="0">
                <a:pos x="connsiteX3" y="connsiteY3"/>
              </a:cxn>
            </a:cxnLst>
            <a:rect l="l" t="t" r="r" b="b"/>
            <a:pathLst>
              <a:path w="2999510" h="256310">
                <a:moveTo>
                  <a:pt x="0" y="0"/>
                </a:moveTo>
                <a:lnTo>
                  <a:pt x="962891" y="256310"/>
                </a:lnTo>
                <a:lnTo>
                  <a:pt x="1801091" y="256310"/>
                </a:lnTo>
                <a:lnTo>
                  <a:pt x="2999510" y="256310"/>
                </a:ln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9" name="Group 8">
            <a:extLst>
              <a:ext uri="{FF2B5EF4-FFF2-40B4-BE49-F238E27FC236}">
                <a16:creationId xmlns:a16="http://schemas.microsoft.com/office/drawing/2014/main" id="{1CD27FF1-A511-9B95-2237-AC75F5C3EA5E}"/>
              </a:ext>
            </a:extLst>
          </p:cNvPr>
          <p:cNvGrpSpPr/>
          <p:nvPr/>
        </p:nvGrpSpPr>
        <p:grpSpPr>
          <a:xfrm>
            <a:off x="6174504" y="1401416"/>
            <a:ext cx="177337" cy="3858492"/>
            <a:chOff x="5853545" y="1343891"/>
            <a:chExt cx="177337" cy="3858492"/>
          </a:xfrm>
        </p:grpSpPr>
        <p:sp>
          <p:nvSpPr>
            <p:cNvPr id="10" name="Freeform: Shape 9">
              <a:extLst>
                <a:ext uri="{FF2B5EF4-FFF2-40B4-BE49-F238E27FC236}">
                  <a16:creationId xmlns:a16="http://schemas.microsoft.com/office/drawing/2014/main" id="{7F496CFB-CE90-E8E2-3405-558F2C2B204F}"/>
                </a:ext>
              </a:extLst>
            </p:cNvPr>
            <p:cNvSpPr/>
            <p:nvPr/>
          </p:nvSpPr>
          <p:spPr bwMode="auto">
            <a:xfrm>
              <a:off x="5985163" y="3678383"/>
              <a:ext cx="45719" cy="1524000"/>
            </a:xfrm>
            <a:custGeom>
              <a:avLst/>
              <a:gdLst>
                <a:gd name="connsiteX0" fmla="*/ 34636 w 34636"/>
                <a:gd name="connsiteY0" fmla="*/ 2008909 h 2008909"/>
                <a:gd name="connsiteX1" fmla="*/ 0 w 34636"/>
                <a:gd name="connsiteY1" fmla="*/ 0 h 2008909"/>
              </a:gdLst>
              <a:ahLst/>
              <a:cxnLst>
                <a:cxn ang="0">
                  <a:pos x="connsiteX0" y="connsiteY0"/>
                </a:cxn>
                <a:cxn ang="0">
                  <a:pos x="connsiteX1" y="connsiteY1"/>
                </a:cxn>
              </a:cxnLst>
              <a:rect l="l" t="t" r="r" b="b"/>
              <a:pathLst>
                <a:path w="34636" h="2008909">
                  <a:moveTo>
                    <a:pt x="34636" y="2008909"/>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Freeform: Shape 10">
              <a:extLst>
                <a:ext uri="{FF2B5EF4-FFF2-40B4-BE49-F238E27FC236}">
                  <a16:creationId xmlns:a16="http://schemas.microsoft.com/office/drawing/2014/main" id="{2894ED2A-4434-A3D6-D30F-23EE30C19798}"/>
                </a:ext>
              </a:extLst>
            </p:cNvPr>
            <p:cNvSpPr/>
            <p:nvPr/>
          </p:nvSpPr>
          <p:spPr bwMode="auto">
            <a:xfrm>
              <a:off x="5971309" y="2528455"/>
              <a:ext cx="13855" cy="443345"/>
            </a:xfrm>
            <a:custGeom>
              <a:avLst/>
              <a:gdLst>
                <a:gd name="connsiteX0" fmla="*/ 0 w 13855"/>
                <a:gd name="connsiteY0" fmla="*/ 443345 h 443345"/>
                <a:gd name="connsiteX1" fmla="*/ 0 w 13855"/>
                <a:gd name="connsiteY1" fmla="*/ 90054 h 443345"/>
                <a:gd name="connsiteX2" fmla="*/ 13855 w 13855"/>
                <a:gd name="connsiteY2" fmla="*/ 0 h 443345"/>
              </a:gdLst>
              <a:ahLst/>
              <a:cxnLst>
                <a:cxn ang="0">
                  <a:pos x="connsiteX0" y="connsiteY0"/>
                </a:cxn>
                <a:cxn ang="0">
                  <a:pos x="connsiteX1" y="connsiteY1"/>
                </a:cxn>
                <a:cxn ang="0">
                  <a:pos x="connsiteX2" y="connsiteY2"/>
                </a:cxn>
              </a:cxnLst>
              <a:rect l="l" t="t" r="r" b="b"/>
              <a:pathLst>
                <a:path w="13855" h="443345">
                  <a:moveTo>
                    <a:pt x="0" y="443345"/>
                  </a:moveTo>
                  <a:lnTo>
                    <a:pt x="0" y="90054"/>
                  </a:lnTo>
                  <a:lnTo>
                    <a:pt x="13855"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2" name="Freeform: Shape 11">
              <a:extLst>
                <a:ext uri="{FF2B5EF4-FFF2-40B4-BE49-F238E27FC236}">
                  <a16:creationId xmlns:a16="http://schemas.microsoft.com/office/drawing/2014/main" id="{49725763-EB97-D274-A3C4-6FC5F6E06A9B}"/>
                </a:ext>
              </a:extLst>
            </p:cNvPr>
            <p:cNvSpPr/>
            <p:nvPr/>
          </p:nvSpPr>
          <p:spPr bwMode="auto">
            <a:xfrm>
              <a:off x="5853545" y="1343891"/>
              <a:ext cx="90055" cy="581891"/>
            </a:xfrm>
            <a:custGeom>
              <a:avLst/>
              <a:gdLst>
                <a:gd name="connsiteX0" fmla="*/ 90055 w 90055"/>
                <a:gd name="connsiteY0" fmla="*/ 581891 h 581891"/>
                <a:gd name="connsiteX1" fmla="*/ 0 w 90055"/>
                <a:gd name="connsiteY1" fmla="*/ 0 h 581891"/>
              </a:gdLst>
              <a:ahLst/>
              <a:cxnLst>
                <a:cxn ang="0">
                  <a:pos x="connsiteX0" y="connsiteY0"/>
                </a:cxn>
                <a:cxn ang="0">
                  <a:pos x="connsiteX1" y="connsiteY1"/>
                </a:cxn>
              </a:cxnLst>
              <a:rect l="l" t="t" r="r" b="b"/>
              <a:pathLst>
                <a:path w="90055" h="581891">
                  <a:moveTo>
                    <a:pt x="90055" y="581891"/>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3" name="TextBox 12">
            <a:extLst>
              <a:ext uri="{FF2B5EF4-FFF2-40B4-BE49-F238E27FC236}">
                <a16:creationId xmlns:a16="http://schemas.microsoft.com/office/drawing/2014/main" id="{99AC0D90-21A6-3DEF-6F58-AC376EEB6668}"/>
              </a:ext>
            </a:extLst>
          </p:cNvPr>
          <p:cNvSpPr txBox="1"/>
          <p:nvPr/>
        </p:nvSpPr>
        <p:spPr>
          <a:xfrm>
            <a:off x="2773982" y="2262985"/>
            <a:ext cx="389850" cy="461665"/>
          </a:xfrm>
          <a:prstGeom prst="rect">
            <a:avLst/>
          </a:prstGeom>
          <a:noFill/>
        </p:spPr>
        <p:txBody>
          <a:bodyPr wrap="none" rtlCol="0">
            <a:spAutoFit/>
          </a:bodyPr>
          <a:lstStyle/>
          <a:p>
            <a:pPr>
              <a:buNone/>
            </a:pPr>
            <a:r>
              <a:rPr lang="en-US" dirty="0"/>
              <a:t>K</a:t>
            </a:r>
          </a:p>
        </p:txBody>
      </p:sp>
      <p:sp>
        <p:nvSpPr>
          <p:cNvPr id="14" name="TextBox 13">
            <a:extLst>
              <a:ext uri="{FF2B5EF4-FFF2-40B4-BE49-F238E27FC236}">
                <a16:creationId xmlns:a16="http://schemas.microsoft.com/office/drawing/2014/main" id="{887336AE-DA0C-60BC-6908-70C1CFF12A16}"/>
              </a:ext>
            </a:extLst>
          </p:cNvPr>
          <p:cNvSpPr txBox="1"/>
          <p:nvPr/>
        </p:nvSpPr>
        <p:spPr>
          <a:xfrm>
            <a:off x="6481472" y="2542876"/>
            <a:ext cx="458780" cy="461665"/>
          </a:xfrm>
          <a:prstGeom prst="rect">
            <a:avLst/>
          </a:prstGeom>
          <a:noFill/>
        </p:spPr>
        <p:txBody>
          <a:bodyPr wrap="none" rtlCol="0">
            <a:spAutoFit/>
          </a:bodyPr>
          <a:lstStyle/>
          <a:p>
            <a:pPr>
              <a:buNone/>
            </a:pPr>
            <a:r>
              <a:rPr lang="en-US" dirty="0"/>
              <a:t>K’</a:t>
            </a:r>
          </a:p>
        </p:txBody>
      </p:sp>
      <p:sp>
        <p:nvSpPr>
          <p:cNvPr id="15" name="TextBox 14">
            <a:extLst>
              <a:ext uri="{FF2B5EF4-FFF2-40B4-BE49-F238E27FC236}">
                <a16:creationId xmlns:a16="http://schemas.microsoft.com/office/drawing/2014/main" id="{DD5AED6E-D417-6A65-7629-BA91386F44B7}"/>
              </a:ext>
            </a:extLst>
          </p:cNvPr>
          <p:cNvSpPr txBox="1"/>
          <p:nvPr/>
        </p:nvSpPr>
        <p:spPr>
          <a:xfrm>
            <a:off x="2784944" y="5029075"/>
            <a:ext cx="441146" cy="461665"/>
          </a:xfrm>
          <a:prstGeom prst="rect">
            <a:avLst/>
          </a:prstGeom>
          <a:noFill/>
        </p:spPr>
        <p:txBody>
          <a:bodyPr wrap="none" rtlCol="0">
            <a:spAutoFit/>
          </a:bodyPr>
          <a:lstStyle/>
          <a:p>
            <a:pPr>
              <a:buNone/>
            </a:pPr>
            <a:r>
              <a:rPr lang="en-US" dirty="0"/>
              <a:t>M</a:t>
            </a:r>
          </a:p>
        </p:txBody>
      </p:sp>
      <p:sp>
        <p:nvSpPr>
          <p:cNvPr id="16" name="TextBox 15">
            <a:extLst>
              <a:ext uri="{FF2B5EF4-FFF2-40B4-BE49-F238E27FC236}">
                <a16:creationId xmlns:a16="http://schemas.microsoft.com/office/drawing/2014/main" id="{F598F459-7A15-6F25-8CB7-1C20658503C7}"/>
              </a:ext>
            </a:extLst>
          </p:cNvPr>
          <p:cNvSpPr txBox="1"/>
          <p:nvPr/>
        </p:nvSpPr>
        <p:spPr>
          <a:xfrm>
            <a:off x="5844817" y="5601930"/>
            <a:ext cx="510076" cy="461665"/>
          </a:xfrm>
          <a:prstGeom prst="rect">
            <a:avLst/>
          </a:prstGeom>
          <a:noFill/>
        </p:spPr>
        <p:txBody>
          <a:bodyPr wrap="none" rtlCol="0">
            <a:spAutoFit/>
          </a:bodyPr>
          <a:lstStyle/>
          <a:p>
            <a:pPr>
              <a:buNone/>
            </a:pPr>
            <a:r>
              <a:rPr lang="en-US" dirty="0"/>
              <a:t>M’</a:t>
            </a:r>
          </a:p>
        </p:txBody>
      </p:sp>
      <p:sp>
        <p:nvSpPr>
          <p:cNvPr id="17" name="TextBox 16">
            <a:extLst>
              <a:ext uri="{FF2B5EF4-FFF2-40B4-BE49-F238E27FC236}">
                <a16:creationId xmlns:a16="http://schemas.microsoft.com/office/drawing/2014/main" id="{62BC1BEA-C09C-5C67-76E4-2BA2E8A16D0A}"/>
              </a:ext>
            </a:extLst>
          </p:cNvPr>
          <p:cNvSpPr txBox="1"/>
          <p:nvPr/>
        </p:nvSpPr>
        <p:spPr>
          <a:xfrm>
            <a:off x="5970762" y="1110434"/>
            <a:ext cx="407484" cy="461665"/>
          </a:xfrm>
          <a:prstGeom prst="rect">
            <a:avLst/>
          </a:prstGeom>
          <a:noFill/>
        </p:spPr>
        <p:txBody>
          <a:bodyPr wrap="none" rtlCol="0">
            <a:spAutoFit/>
          </a:bodyPr>
          <a:lstStyle/>
          <a:p>
            <a:pPr>
              <a:buNone/>
            </a:pPr>
            <a:r>
              <a:rPr lang="en-US" dirty="0"/>
              <a:t>H</a:t>
            </a:r>
          </a:p>
        </p:txBody>
      </p:sp>
      <p:sp>
        <p:nvSpPr>
          <p:cNvPr id="18" name="TextBox 17">
            <a:extLst>
              <a:ext uri="{FF2B5EF4-FFF2-40B4-BE49-F238E27FC236}">
                <a16:creationId xmlns:a16="http://schemas.microsoft.com/office/drawing/2014/main" id="{53DAFC61-85A6-E709-B44D-B29B129F4E8F}"/>
              </a:ext>
            </a:extLst>
          </p:cNvPr>
          <p:cNvSpPr txBox="1"/>
          <p:nvPr/>
        </p:nvSpPr>
        <p:spPr>
          <a:xfrm>
            <a:off x="6332836" y="4950694"/>
            <a:ext cx="407484" cy="461665"/>
          </a:xfrm>
          <a:prstGeom prst="rect">
            <a:avLst/>
          </a:prstGeom>
          <a:noFill/>
        </p:spPr>
        <p:txBody>
          <a:bodyPr wrap="none" rtlCol="0">
            <a:spAutoFit/>
          </a:bodyPr>
          <a:lstStyle/>
          <a:p>
            <a:pPr>
              <a:buNone/>
            </a:pPr>
            <a:r>
              <a:rPr lang="en-US" dirty="0"/>
              <a:t>H</a:t>
            </a:r>
          </a:p>
        </p:txBody>
      </p:sp>
    </p:spTree>
    <p:extLst>
      <p:ext uri="{BB962C8B-B14F-4D97-AF65-F5344CB8AC3E}">
        <p14:creationId xmlns:p14="http://schemas.microsoft.com/office/powerpoint/2010/main" val="804445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C4BA8-67B4-7323-0248-7040D1594795}"/>
              </a:ext>
            </a:extLst>
          </p:cNvPr>
          <p:cNvPicPr>
            <a:picLocks noChangeAspect="1"/>
          </p:cNvPicPr>
          <p:nvPr/>
        </p:nvPicPr>
        <p:blipFill>
          <a:blip r:embed="rId2"/>
          <a:stretch>
            <a:fillRect/>
          </a:stretch>
        </p:blipFill>
        <p:spPr>
          <a:xfrm>
            <a:off x="1316857" y="1240053"/>
            <a:ext cx="7925251" cy="5143500"/>
          </a:xfrm>
          <a:prstGeom prst="rect">
            <a:avLst/>
          </a:prstGeom>
        </p:spPr>
      </p:pic>
      <p:sp>
        <p:nvSpPr>
          <p:cNvPr id="6" name="Title 1">
            <a:extLst>
              <a:ext uri="{FF2B5EF4-FFF2-40B4-BE49-F238E27FC236}">
                <a16:creationId xmlns:a16="http://schemas.microsoft.com/office/drawing/2014/main" id="{CE62EE1E-0C1A-11C3-A651-865FF54BC2C3}"/>
              </a:ext>
            </a:extLst>
          </p:cNvPr>
          <p:cNvSpPr txBox="1">
            <a:spLocks/>
          </p:cNvSpPr>
          <p:nvPr/>
        </p:nvSpPr>
        <p:spPr bwMode="auto">
          <a:xfrm>
            <a:off x="2141549" y="188918"/>
            <a:ext cx="6511638"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Van Etten Creek and New Vertical Aquifer Sampling Results</a:t>
            </a:r>
          </a:p>
        </p:txBody>
      </p:sp>
      <p:sp>
        <p:nvSpPr>
          <p:cNvPr id="3" name="Rectangle 2">
            <a:extLst>
              <a:ext uri="{FF2B5EF4-FFF2-40B4-BE49-F238E27FC236}">
                <a16:creationId xmlns:a16="http://schemas.microsoft.com/office/drawing/2014/main" id="{DDAF57CA-A98C-2EF1-FA24-04469E921613}"/>
              </a:ext>
            </a:extLst>
          </p:cNvPr>
          <p:cNvSpPr/>
          <p:nvPr/>
        </p:nvSpPr>
        <p:spPr bwMode="auto">
          <a:xfrm>
            <a:off x="2360809" y="1432437"/>
            <a:ext cx="492321" cy="2882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4" name="Freeform: Shape 3">
            <a:extLst>
              <a:ext uri="{FF2B5EF4-FFF2-40B4-BE49-F238E27FC236}">
                <a16:creationId xmlns:a16="http://schemas.microsoft.com/office/drawing/2014/main" id="{5FA553E4-1EE2-6BD9-7147-E9FE525F44B7}"/>
              </a:ext>
            </a:extLst>
          </p:cNvPr>
          <p:cNvSpPr/>
          <p:nvPr/>
        </p:nvSpPr>
        <p:spPr bwMode="auto">
          <a:xfrm>
            <a:off x="3058963" y="2507673"/>
            <a:ext cx="3671455" cy="117764"/>
          </a:xfrm>
          <a:custGeom>
            <a:avLst/>
            <a:gdLst>
              <a:gd name="connsiteX0" fmla="*/ 0 w 3671455"/>
              <a:gd name="connsiteY0" fmla="*/ 13855 h 117764"/>
              <a:gd name="connsiteX1" fmla="*/ 658091 w 3671455"/>
              <a:gd name="connsiteY1" fmla="*/ 110837 h 117764"/>
              <a:gd name="connsiteX2" fmla="*/ 1932709 w 3671455"/>
              <a:gd name="connsiteY2" fmla="*/ 0 h 117764"/>
              <a:gd name="connsiteX3" fmla="*/ 3671455 w 3671455"/>
              <a:gd name="connsiteY3" fmla="*/ 117764 h 117764"/>
            </a:gdLst>
            <a:ahLst/>
            <a:cxnLst>
              <a:cxn ang="0">
                <a:pos x="connsiteX0" y="connsiteY0"/>
              </a:cxn>
              <a:cxn ang="0">
                <a:pos x="connsiteX1" y="connsiteY1"/>
              </a:cxn>
              <a:cxn ang="0">
                <a:pos x="connsiteX2" y="connsiteY2"/>
              </a:cxn>
              <a:cxn ang="0">
                <a:pos x="connsiteX3" y="connsiteY3"/>
              </a:cxn>
            </a:cxnLst>
            <a:rect l="l" t="t" r="r" b="b"/>
            <a:pathLst>
              <a:path w="3671455" h="117764">
                <a:moveTo>
                  <a:pt x="0" y="13855"/>
                </a:moveTo>
                <a:lnTo>
                  <a:pt x="658091" y="110837"/>
                </a:lnTo>
                <a:lnTo>
                  <a:pt x="1932709" y="0"/>
                </a:lnTo>
                <a:lnTo>
                  <a:pt x="3671455" y="117764"/>
                </a:lnTo>
              </a:path>
            </a:pathLst>
          </a:cu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5" name="Freeform: Shape 4">
            <a:extLst>
              <a:ext uri="{FF2B5EF4-FFF2-40B4-BE49-F238E27FC236}">
                <a16:creationId xmlns:a16="http://schemas.microsoft.com/office/drawing/2014/main" id="{98ED73DF-539B-33FC-0C6B-9D34BBB0ECEB}"/>
              </a:ext>
            </a:extLst>
          </p:cNvPr>
          <p:cNvSpPr/>
          <p:nvPr/>
        </p:nvSpPr>
        <p:spPr bwMode="auto">
          <a:xfrm>
            <a:off x="2992580" y="5430980"/>
            <a:ext cx="3211010" cy="256310"/>
          </a:xfrm>
          <a:custGeom>
            <a:avLst/>
            <a:gdLst>
              <a:gd name="connsiteX0" fmla="*/ 0 w 2999510"/>
              <a:gd name="connsiteY0" fmla="*/ 0 h 256310"/>
              <a:gd name="connsiteX1" fmla="*/ 962891 w 2999510"/>
              <a:gd name="connsiteY1" fmla="*/ 256310 h 256310"/>
              <a:gd name="connsiteX2" fmla="*/ 1801091 w 2999510"/>
              <a:gd name="connsiteY2" fmla="*/ 256310 h 256310"/>
              <a:gd name="connsiteX3" fmla="*/ 2999510 w 2999510"/>
              <a:gd name="connsiteY3" fmla="*/ 256310 h 256310"/>
            </a:gdLst>
            <a:ahLst/>
            <a:cxnLst>
              <a:cxn ang="0">
                <a:pos x="connsiteX0" y="connsiteY0"/>
              </a:cxn>
              <a:cxn ang="0">
                <a:pos x="connsiteX1" y="connsiteY1"/>
              </a:cxn>
              <a:cxn ang="0">
                <a:pos x="connsiteX2" y="connsiteY2"/>
              </a:cxn>
              <a:cxn ang="0">
                <a:pos x="connsiteX3" y="connsiteY3"/>
              </a:cxn>
            </a:cxnLst>
            <a:rect l="l" t="t" r="r" b="b"/>
            <a:pathLst>
              <a:path w="2999510" h="256310">
                <a:moveTo>
                  <a:pt x="0" y="0"/>
                </a:moveTo>
                <a:lnTo>
                  <a:pt x="962891" y="256310"/>
                </a:lnTo>
                <a:lnTo>
                  <a:pt x="1801091" y="256310"/>
                </a:lnTo>
                <a:lnTo>
                  <a:pt x="2999510" y="256310"/>
                </a:ln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7" name="Group 6">
            <a:extLst>
              <a:ext uri="{FF2B5EF4-FFF2-40B4-BE49-F238E27FC236}">
                <a16:creationId xmlns:a16="http://schemas.microsoft.com/office/drawing/2014/main" id="{87B20FCD-6782-862E-03F7-B23071BB7A00}"/>
              </a:ext>
            </a:extLst>
          </p:cNvPr>
          <p:cNvGrpSpPr/>
          <p:nvPr/>
        </p:nvGrpSpPr>
        <p:grpSpPr>
          <a:xfrm>
            <a:off x="6113535" y="1499754"/>
            <a:ext cx="177337" cy="3858492"/>
            <a:chOff x="5853545" y="1343891"/>
            <a:chExt cx="177337" cy="3858492"/>
          </a:xfrm>
        </p:grpSpPr>
        <p:sp>
          <p:nvSpPr>
            <p:cNvPr id="8" name="Freeform: Shape 7">
              <a:extLst>
                <a:ext uri="{FF2B5EF4-FFF2-40B4-BE49-F238E27FC236}">
                  <a16:creationId xmlns:a16="http://schemas.microsoft.com/office/drawing/2014/main" id="{891AA47E-682B-DB24-554C-1C8FF62F923C}"/>
                </a:ext>
              </a:extLst>
            </p:cNvPr>
            <p:cNvSpPr/>
            <p:nvPr/>
          </p:nvSpPr>
          <p:spPr bwMode="auto">
            <a:xfrm>
              <a:off x="5985163" y="2971800"/>
              <a:ext cx="45719" cy="2230583"/>
            </a:xfrm>
            <a:custGeom>
              <a:avLst/>
              <a:gdLst>
                <a:gd name="connsiteX0" fmla="*/ 34636 w 34636"/>
                <a:gd name="connsiteY0" fmla="*/ 2008909 h 2008909"/>
                <a:gd name="connsiteX1" fmla="*/ 0 w 34636"/>
                <a:gd name="connsiteY1" fmla="*/ 0 h 2008909"/>
              </a:gdLst>
              <a:ahLst/>
              <a:cxnLst>
                <a:cxn ang="0">
                  <a:pos x="connsiteX0" y="connsiteY0"/>
                </a:cxn>
                <a:cxn ang="0">
                  <a:pos x="connsiteX1" y="connsiteY1"/>
                </a:cxn>
              </a:cxnLst>
              <a:rect l="l" t="t" r="r" b="b"/>
              <a:pathLst>
                <a:path w="34636" h="2008909">
                  <a:moveTo>
                    <a:pt x="34636" y="2008909"/>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Freeform: Shape 8">
              <a:extLst>
                <a:ext uri="{FF2B5EF4-FFF2-40B4-BE49-F238E27FC236}">
                  <a16:creationId xmlns:a16="http://schemas.microsoft.com/office/drawing/2014/main" id="{12DDA311-7566-FAA9-CD32-F644AB4421CA}"/>
                </a:ext>
              </a:extLst>
            </p:cNvPr>
            <p:cNvSpPr/>
            <p:nvPr/>
          </p:nvSpPr>
          <p:spPr bwMode="auto">
            <a:xfrm>
              <a:off x="5971309" y="2528455"/>
              <a:ext cx="13855" cy="443345"/>
            </a:xfrm>
            <a:custGeom>
              <a:avLst/>
              <a:gdLst>
                <a:gd name="connsiteX0" fmla="*/ 0 w 13855"/>
                <a:gd name="connsiteY0" fmla="*/ 443345 h 443345"/>
                <a:gd name="connsiteX1" fmla="*/ 0 w 13855"/>
                <a:gd name="connsiteY1" fmla="*/ 90054 h 443345"/>
                <a:gd name="connsiteX2" fmla="*/ 13855 w 13855"/>
                <a:gd name="connsiteY2" fmla="*/ 0 h 443345"/>
              </a:gdLst>
              <a:ahLst/>
              <a:cxnLst>
                <a:cxn ang="0">
                  <a:pos x="connsiteX0" y="connsiteY0"/>
                </a:cxn>
                <a:cxn ang="0">
                  <a:pos x="connsiteX1" y="connsiteY1"/>
                </a:cxn>
                <a:cxn ang="0">
                  <a:pos x="connsiteX2" y="connsiteY2"/>
                </a:cxn>
              </a:cxnLst>
              <a:rect l="l" t="t" r="r" b="b"/>
              <a:pathLst>
                <a:path w="13855" h="443345">
                  <a:moveTo>
                    <a:pt x="0" y="443345"/>
                  </a:moveTo>
                  <a:lnTo>
                    <a:pt x="0" y="90054"/>
                  </a:lnTo>
                  <a:lnTo>
                    <a:pt x="13855"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Freeform: Shape 9">
              <a:extLst>
                <a:ext uri="{FF2B5EF4-FFF2-40B4-BE49-F238E27FC236}">
                  <a16:creationId xmlns:a16="http://schemas.microsoft.com/office/drawing/2014/main" id="{5070AFCD-89E7-AE94-4954-9A38E60F8654}"/>
                </a:ext>
              </a:extLst>
            </p:cNvPr>
            <p:cNvSpPr/>
            <p:nvPr/>
          </p:nvSpPr>
          <p:spPr bwMode="auto">
            <a:xfrm>
              <a:off x="5853545" y="1343891"/>
              <a:ext cx="90055" cy="581891"/>
            </a:xfrm>
            <a:custGeom>
              <a:avLst/>
              <a:gdLst>
                <a:gd name="connsiteX0" fmla="*/ 90055 w 90055"/>
                <a:gd name="connsiteY0" fmla="*/ 581891 h 581891"/>
                <a:gd name="connsiteX1" fmla="*/ 0 w 90055"/>
                <a:gd name="connsiteY1" fmla="*/ 0 h 581891"/>
              </a:gdLst>
              <a:ahLst/>
              <a:cxnLst>
                <a:cxn ang="0">
                  <a:pos x="connsiteX0" y="connsiteY0"/>
                </a:cxn>
                <a:cxn ang="0">
                  <a:pos x="connsiteX1" y="connsiteY1"/>
                </a:cxn>
              </a:cxnLst>
              <a:rect l="l" t="t" r="r" b="b"/>
              <a:pathLst>
                <a:path w="90055" h="581891">
                  <a:moveTo>
                    <a:pt x="90055" y="581891"/>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1" name="TextBox 10">
            <a:extLst>
              <a:ext uri="{FF2B5EF4-FFF2-40B4-BE49-F238E27FC236}">
                <a16:creationId xmlns:a16="http://schemas.microsoft.com/office/drawing/2014/main" id="{915A76EB-12B6-90CC-60E0-3866054B831E}"/>
              </a:ext>
            </a:extLst>
          </p:cNvPr>
          <p:cNvSpPr txBox="1"/>
          <p:nvPr/>
        </p:nvSpPr>
        <p:spPr>
          <a:xfrm>
            <a:off x="2773982" y="2262985"/>
            <a:ext cx="389850" cy="461665"/>
          </a:xfrm>
          <a:prstGeom prst="rect">
            <a:avLst/>
          </a:prstGeom>
          <a:noFill/>
        </p:spPr>
        <p:txBody>
          <a:bodyPr wrap="none" rtlCol="0">
            <a:spAutoFit/>
          </a:bodyPr>
          <a:lstStyle/>
          <a:p>
            <a:pPr>
              <a:buNone/>
            </a:pPr>
            <a:r>
              <a:rPr lang="en-US" dirty="0"/>
              <a:t>K</a:t>
            </a:r>
          </a:p>
        </p:txBody>
      </p:sp>
      <p:sp>
        <p:nvSpPr>
          <p:cNvPr id="12" name="TextBox 11">
            <a:extLst>
              <a:ext uri="{FF2B5EF4-FFF2-40B4-BE49-F238E27FC236}">
                <a16:creationId xmlns:a16="http://schemas.microsoft.com/office/drawing/2014/main" id="{4540F029-14E8-2ED0-FD5F-272C828887F0}"/>
              </a:ext>
            </a:extLst>
          </p:cNvPr>
          <p:cNvSpPr txBox="1"/>
          <p:nvPr/>
        </p:nvSpPr>
        <p:spPr>
          <a:xfrm>
            <a:off x="6481472" y="2542876"/>
            <a:ext cx="458780" cy="461665"/>
          </a:xfrm>
          <a:prstGeom prst="rect">
            <a:avLst/>
          </a:prstGeom>
          <a:noFill/>
        </p:spPr>
        <p:txBody>
          <a:bodyPr wrap="none" rtlCol="0">
            <a:spAutoFit/>
          </a:bodyPr>
          <a:lstStyle/>
          <a:p>
            <a:pPr>
              <a:buNone/>
            </a:pPr>
            <a:r>
              <a:rPr lang="en-US" dirty="0"/>
              <a:t>K’</a:t>
            </a:r>
          </a:p>
        </p:txBody>
      </p:sp>
      <p:sp>
        <p:nvSpPr>
          <p:cNvPr id="13" name="TextBox 12">
            <a:extLst>
              <a:ext uri="{FF2B5EF4-FFF2-40B4-BE49-F238E27FC236}">
                <a16:creationId xmlns:a16="http://schemas.microsoft.com/office/drawing/2014/main" id="{A083462C-2C5A-CE05-226D-C9E58010636A}"/>
              </a:ext>
            </a:extLst>
          </p:cNvPr>
          <p:cNvSpPr txBox="1"/>
          <p:nvPr/>
        </p:nvSpPr>
        <p:spPr>
          <a:xfrm>
            <a:off x="2773982" y="5054675"/>
            <a:ext cx="441146" cy="461665"/>
          </a:xfrm>
          <a:prstGeom prst="rect">
            <a:avLst/>
          </a:prstGeom>
          <a:noFill/>
        </p:spPr>
        <p:txBody>
          <a:bodyPr wrap="none" rtlCol="0">
            <a:spAutoFit/>
          </a:bodyPr>
          <a:lstStyle/>
          <a:p>
            <a:pPr>
              <a:buNone/>
            </a:pPr>
            <a:r>
              <a:rPr lang="en-US" dirty="0"/>
              <a:t>M</a:t>
            </a:r>
          </a:p>
        </p:txBody>
      </p:sp>
      <p:sp>
        <p:nvSpPr>
          <p:cNvPr id="14" name="TextBox 13">
            <a:extLst>
              <a:ext uri="{FF2B5EF4-FFF2-40B4-BE49-F238E27FC236}">
                <a16:creationId xmlns:a16="http://schemas.microsoft.com/office/drawing/2014/main" id="{765CE300-6507-725D-B2E3-0991C5499AB5}"/>
              </a:ext>
            </a:extLst>
          </p:cNvPr>
          <p:cNvSpPr txBox="1"/>
          <p:nvPr/>
        </p:nvSpPr>
        <p:spPr>
          <a:xfrm>
            <a:off x="5844817" y="5601930"/>
            <a:ext cx="510076" cy="461665"/>
          </a:xfrm>
          <a:prstGeom prst="rect">
            <a:avLst/>
          </a:prstGeom>
          <a:noFill/>
        </p:spPr>
        <p:txBody>
          <a:bodyPr wrap="none" rtlCol="0">
            <a:spAutoFit/>
          </a:bodyPr>
          <a:lstStyle/>
          <a:p>
            <a:pPr>
              <a:buNone/>
            </a:pPr>
            <a:r>
              <a:rPr lang="en-US" dirty="0"/>
              <a:t>M’</a:t>
            </a:r>
          </a:p>
        </p:txBody>
      </p:sp>
      <p:sp>
        <p:nvSpPr>
          <p:cNvPr id="15" name="TextBox 14">
            <a:extLst>
              <a:ext uri="{FF2B5EF4-FFF2-40B4-BE49-F238E27FC236}">
                <a16:creationId xmlns:a16="http://schemas.microsoft.com/office/drawing/2014/main" id="{6DB3FAC2-A227-E8C1-083B-C82BE625808C}"/>
              </a:ext>
            </a:extLst>
          </p:cNvPr>
          <p:cNvSpPr txBox="1"/>
          <p:nvPr/>
        </p:nvSpPr>
        <p:spPr>
          <a:xfrm>
            <a:off x="5909793" y="1190861"/>
            <a:ext cx="407484" cy="461665"/>
          </a:xfrm>
          <a:prstGeom prst="rect">
            <a:avLst/>
          </a:prstGeom>
          <a:noFill/>
        </p:spPr>
        <p:txBody>
          <a:bodyPr wrap="none" rtlCol="0">
            <a:spAutoFit/>
          </a:bodyPr>
          <a:lstStyle/>
          <a:p>
            <a:pPr>
              <a:buNone/>
            </a:pPr>
            <a:r>
              <a:rPr lang="en-US" dirty="0"/>
              <a:t>H</a:t>
            </a:r>
          </a:p>
        </p:txBody>
      </p:sp>
      <p:sp>
        <p:nvSpPr>
          <p:cNvPr id="16" name="TextBox 15">
            <a:extLst>
              <a:ext uri="{FF2B5EF4-FFF2-40B4-BE49-F238E27FC236}">
                <a16:creationId xmlns:a16="http://schemas.microsoft.com/office/drawing/2014/main" id="{E79BF14A-E173-015B-A2B7-5BDFDC048B9A}"/>
              </a:ext>
            </a:extLst>
          </p:cNvPr>
          <p:cNvSpPr txBox="1"/>
          <p:nvPr/>
        </p:nvSpPr>
        <p:spPr>
          <a:xfrm>
            <a:off x="6238226" y="4969315"/>
            <a:ext cx="407484" cy="461665"/>
          </a:xfrm>
          <a:prstGeom prst="rect">
            <a:avLst/>
          </a:prstGeom>
          <a:noFill/>
        </p:spPr>
        <p:txBody>
          <a:bodyPr wrap="none" rtlCol="0">
            <a:spAutoFit/>
          </a:bodyPr>
          <a:lstStyle/>
          <a:p>
            <a:pPr>
              <a:buNone/>
            </a:pPr>
            <a:r>
              <a:rPr lang="en-US" dirty="0"/>
              <a:t>H</a:t>
            </a:r>
          </a:p>
        </p:txBody>
      </p:sp>
    </p:spTree>
    <p:extLst>
      <p:ext uri="{BB962C8B-B14F-4D97-AF65-F5344CB8AC3E}">
        <p14:creationId xmlns:p14="http://schemas.microsoft.com/office/powerpoint/2010/main" val="3071910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F48E-6694-73B0-1A8A-E649C2BE3FDE}"/>
              </a:ext>
            </a:extLst>
          </p:cNvPr>
          <p:cNvSpPr txBox="1">
            <a:spLocks/>
          </p:cNvSpPr>
          <p:nvPr/>
        </p:nvSpPr>
        <p:spPr bwMode="auto">
          <a:xfrm>
            <a:off x="2141549" y="188918"/>
            <a:ext cx="6511638"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i="0" kern="0" dirty="0">
                <a:solidFill>
                  <a:schemeClr val="tx1"/>
                </a:solidFill>
                <a:latin typeface="Tahoma" panose="020B0604030504040204" pitchFamily="34" charset="0"/>
                <a:ea typeface="Tahoma" panose="020B0604030504040204" pitchFamily="34" charset="0"/>
                <a:cs typeface="Tahoma" panose="020B0604030504040204" pitchFamily="34" charset="0"/>
              </a:rPr>
              <a:t>Van Etten Creek and New Vertical Aquifer Sampling Results</a:t>
            </a:r>
          </a:p>
        </p:txBody>
      </p:sp>
      <p:pic>
        <p:nvPicPr>
          <p:cNvPr id="4" name="Picture 3">
            <a:extLst>
              <a:ext uri="{FF2B5EF4-FFF2-40B4-BE49-F238E27FC236}">
                <a16:creationId xmlns:a16="http://schemas.microsoft.com/office/drawing/2014/main" id="{8B6560D5-D4A9-4390-6274-47250638DD45}"/>
              </a:ext>
            </a:extLst>
          </p:cNvPr>
          <p:cNvPicPr>
            <a:picLocks noChangeAspect="1"/>
          </p:cNvPicPr>
          <p:nvPr/>
        </p:nvPicPr>
        <p:blipFill>
          <a:blip r:embed="rId2"/>
          <a:stretch>
            <a:fillRect/>
          </a:stretch>
        </p:blipFill>
        <p:spPr>
          <a:xfrm>
            <a:off x="1323337" y="1224096"/>
            <a:ext cx="7922945" cy="5143500"/>
          </a:xfrm>
          <a:prstGeom prst="rect">
            <a:avLst/>
          </a:prstGeom>
        </p:spPr>
      </p:pic>
      <p:sp>
        <p:nvSpPr>
          <p:cNvPr id="5" name="Rectangle 4">
            <a:extLst>
              <a:ext uri="{FF2B5EF4-FFF2-40B4-BE49-F238E27FC236}">
                <a16:creationId xmlns:a16="http://schemas.microsoft.com/office/drawing/2014/main" id="{78DC8256-2A18-D938-8B10-BD8666313811}"/>
              </a:ext>
            </a:extLst>
          </p:cNvPr>
          <p:cNvSpPr/>
          <p:nvPr/>
        </p:nvSpPr>
        <p:spPr bwMode="auto">
          <a:xfrm>
            <a:off x="2410658" y="1353660"/>
            <a:ext cx="608938"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Freeform: Shape 5">
            <a:extLst>
              <a:ext uri="{FF2B5EF4-FFF2-40B4-BE49-F238E27FC236}">
                <a16:creationId xmlns:a16="http://schemas.microsoft.com/office/drawing/2014/main" id="{E5247BC7-6BF4-15FE-8571-9E7702359674}"/>
              </a:ext>
            </a:extLst>
          </p:cNvPr>
          <p:cNvSpPr/>
          <p:nvPr/>
        </p:nvSpPr>
        <p:spPr bwMode="auto">
          <a:xfrm>
            <a:off x="3058963" y="2507673"/>
            <a:ext cx="3671455" cy="117764"/>
          </a:xfrm>
          <a:custGeom>
            <a:avLst/>
            <a:gdLst>
              <a:gd name="connsiteX0" fmla="*/ 0 w 3671455"/>
              <a:gd name="connsiteY0" fmla="*/ 13855 h 117764"/>
              <a:gd name="connsiteX1" fmla="*/ 658091 w 3671455"/>
              <a:gd name="connsiteY1" fmla="*/ 110837 h 117764"/>
              <a:gd name="connsiteX2" fmla="*/ 1932709 w 3671455"/>
              <a:gd name="connsiteY2" fmla="*/ 0 h 117764"/>
              <a:gd name="connsiteX3" fmla="*/ 3671455 w 3671455"/>
              <a:gd name="connsiteY3" fmla="*/ 117764 h 117764"/>
            </a:gdLst>
            <a:ahLst/>
            <a:cxnLst>
              <a:cxn ang="0">
                <a:pos x="connsiteX0" y="connsiteY0"/>
              </a:cxn>
              <a:cxn ang="0">
                <a:pos x="connsiteX1" y="connsiteY1"/>
              </a:cxn>
              <a:cxn ang="0">
                <a:pos x="connsiteX2" y="connsiteY2"/>
              </a:cxn>
              <a:cxn ang="0">
                <a:pos x="connsiteX3" y="connsiteY3"/>
              </a:cxn>
            </a:cxnLst>
            <a:rect l="l" t="t" r="r" b="b"/>
            <a:pathLst>
              <a:path w="3671455" h="117764">
                <a:moveTo>
                  <a:pt x="0" y="13855"/>
                </a:moveTo>
                <a:lnTo>
                  <a:pt x="658091" y="110837"/>
                </a:lnTo>
                <a:lnTo>
                  <a:pt x="1932709" y="0"/>
                </a:lnTo>
                <a:lnTo>
                  <a:pt x="3671455" y="117764"/>
                </a:lnTo>
              </a:path>
            </a:pathLst>
          </a:cu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Freeform: Shape 6">
            <a:extLst>
              <a:ext uri="{FF2B5EF4-FFF2-40B4-BE49-F238E27FC236}">
                <a16:creationId xmlns:a16="http://schemas.microsoft.com/office/drawing/2014/main" id="{5992F318-49EE-3C7F-A383-D896BF1FF8D9}"/>
              </a:ext>
            </a:extLst>
          </p:cNvPr>
          <p:cNvSpPr/>
          <p:nvPr/>
        </p:nvSpPr>
        <p:spPr bwMode="auto">
          <a:xfrm>
            <a:off x="3054923" y="5451761"/>
            <a:ext cx="3124897" cy="256310"/>
          </a:xfrm>
          <a:custGeom>
            <a:avLst/>
            <a:gdLst>
              <a:gd name="connsiteX0" fmla="*/ 0 w 2999510"/>
              <a:gd name="connsiteY0" fmla="*/ 0 h 256310"/>
              <a:gd name="connsiteX1" fmla="*/ 962891 w 2999510"/>
              <a:gd name="connsiteY1" fmla="*/ 256310 h 256310"/>
              <a:gd name="connsiteX2" fmla="*/ 1801091 w 2999510"/>
              <a:gd name="connsiteY2" fmla="*/ 256310 h 256310"/>
              <a:gd name="connsiteX3" fmla="*/ 2999510 w 2999510"/>
              <a:gd name="connsiteY3" fmla="*/ 256310 h 256310"/>
            </a:gdLst>
            <a:ahLst/>
            <a:cxnLst>
              <a:cxn ang="0">
                <a:pos x="connsiteX0" y="connsiteY0"/>
              </a:cxn>
              <a:cxn ang="0">
                <a:pos x="connsiteX1" y="connsiteY1"/>
              </a:cxn>
              <a:cxn ang="0">
                <a:pos x="connsiteX2" y="connsiteY2"/>
              </a:cxn>
              <a:cxn ang="0">
                <a:pos x="connsiteX3" y="connsiteY3"/>
              </a:cxn>
            </a:cxnLst>
            <a:rect l="l" t="t" r="r" b="b"/>
            <a:pathLst>
              <a:path w="2999510" h="256310">
                <a:moveTo>
                  <a:pt x="0" y="0"/>
                </a:moveTo>
                <a:lnTo>
                  <a:pt x="962891" y="256310"/>
                </a:lnTo>
                <a:lnTo>
                  <a:pt x="1801091" y="256310"/>
                </a:lnTo>
                <a:lnTo>
                  <a:pt x="2999510" y="256310"/>
                </a:ln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8" name="Group 7">
            <a:extLst>
              <a:ext uri="{FF2B5EF4-FFF2-40B4-BE49-F238E27FC236}">
                <a16:creationId xmlns:a16="http://schemas.microsoft.com/office/drawing/2014/main" id="{772C316E-C454-2FA4-D062-33C3333F4452}"/>
              </a:ext>
            </a:extLst>
          </p:cNvPr>
          <p:cNvGrpSpPr/>
          <p:nvPr/>
        </p:nvGrpSpPr>
        <p:grpSpPr>
          <a:xfrm>
            <a:off x="6089766" y="1432046"/>
            <a:ext cx="191193" cy="3926200"/>
            <a:chOff x="5839689" y="1276183"/>
            <a:chExt cx="191193" cy="3926200"/>
          </a:xfrm>
        </p:grpSpPr>
        <p:sp>
          <p:nvSpPr>
            <p:cNvPr id="9" name="Freeform: Shape 8">
              <a:extLst>
                <a:ext uri="{FF2B5EF4-FFF2-40B4-BE49-F238E27FC236}">
                  <a16:creationId xmlns:a16="http://schemas.microsoft.com/office/drawing/2014/main" id="{9B3D527B-969D-99F9-85F2-B372B5824F6A}"/>
                </a:ext>
              </a:extLst>
            </p:cNvPr>
            <p:cNvSpPr/>
            <p:nvPr/>
          </p:nvSpPr>
          <p:spPr bwMode="auto">
            <a:xfrm>
              <a:off x="5985163" y="3678383"/>
              <a:ext cx="45719" cy="1524000"/>
            </a:xfrm>
            <a:custGeom>
              <a:avLst/>
              <a:gdLst>
                <a:gd name="connsiteX0" fmla="*/ 34636 w 34636"/>
                <a:gd name="connsiteY0" fmla="*/ 2008909 h 2008909"/>
                <a:gd name="connsiteX1" fmla="*/ 0 w 34636"/>
                <a:gd name="connsiteY1" fmla="*/ 0 h 2008909"/>
              </a:gdLst>
              <a:ahLst/>
              <a:cxnLst>
                <a:cxn ang="0">
                  <a:pos x="connsiteX0" y="connsiteY0"/>
                </a:cxn>
                <a:cxn ang="0">
                  <a:pos x="connsiteX1" y="connsiteY1"/>
                </a:cxn>
              </a:cxnLst>
              <a:rect l="l" t="t" r="r" b="b"/>
              <a:pathLst>
                <a:path w="34636" h="2008909">
                  <a:moveTo>
                    <a:pt x="34636" y="2008909"/>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Freeform: Shape 9">
              <a:extLst>
                <a:ext uri="{FF2B5EF4-FFF2-40B4-BE49-F238E27FC236}">
                  <a16:creationId xmlns:a16="http://schemas.microsoft.com/office/drawing/2014/main" id="{2C26842A-2C55-B2E7-1A75-DC70C2AB7D8B}"/>
                </a:ext>
              </a:extLst>
            </p:cNvPr>
            <p:cNvSpPr/>
            <p:nvPr/>
          </p:nvSpPr>
          <p:spPr bwMode="auto">
            <a:xfrm>
              <a:off x="5971309" y="2528455"/>
              <a:ext cx="59573" cy="1149928"/>
            </a:xfrm>
            <a:custGeom>
              <a:avLst/>
              <a:gdLst>
                <a:gd name="connsiteX0" fmla="*/ 0 w 13855"/>
                <a:gd name="connsiteY0" fmla="*/ 443345 h 443345"/>
                <a:gd name="connsiteX1" fmla="*/ 0 w 13855"/>
                <a:gd name="connsiteY1" fmla="*/ 90054 h 443345"/>
                <a:gd name="connsiteX2" fmla="*/ 13855 w 13855"/>
                <a:gd name="connsiteY2" fmla="*/ 0 h 443345"/>
              </a:gdLst>
              <a:ahLst/>
              <a:cxnLst>
                <a:cxn ang="0">
                  <a:pos x="connsiteX0" y="connsiteY0"/>
                </a:cxn>
                <a:cxn ang="0">
                  <a:pos x="connsiteX1" y="connsiteY1"/>
                </a:cxn>
                <a:cxn ang="0">
                  <a:pos x="connsiteX2" y="connsiteY2"/>
                </a:cxn>
              </a:cxnLst>
              <a:rect l="l" t="t" r="r" b="b"/>
              <a:pathLst>
                <a:path w="13855" h="443345">
                  <a:moveTo>
                    <a:pt x="0" y="443345"/>
                  </a:moveTo>
                  <a:lnTo>
                    <a:pt x="0" y="90054"/>
                  </a:lnTo>
                  <a:lnTo>
                    <a:pt x="13855"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Freeform: Shape 10">
              <a:extLst>
                <a:ext uri="{FF2B5EF4-FFF2-40B4-BE49-F238E27FC236}">
                  <a16:creationId xmlns:a16="http://schemas.microsoft.com/office/drawing/2014/main" id="{4D04E9BB-293A-AB94-F327-76D10FD700CB}"/>
                </a:ext>
              </a:extLst>
            </p:cNvPr>
            <p:cNvSpPr/>
            <p:nvPr/>
          </p:nvSpPr>
          <p:spPr bwMode="auto">
            <a:xfrm>
              <a:off x="5839689" y="1276183"/>
              <a:ext cx="90055" cy="581891"/>
            </a:xfrm>
            <a:custGeom>
              <a:avLst/>
              <a:gdLst>
                <a:gd name="connsiteX0" fmla="*/ 90055 w 90055"/>
                <a:gd name="connsiteY0" fmla="*/ 581891 h 581891"/>
                <a:gd name="connsiteX1" fmla="*/ 0 w 90055"/>
                <a:gd name="connsiteY1" fmla="*/ 0 h 581891"/>
              </a:gdLst>
              <a:ahLst/>
              <a:cxnLst>
                <a:cxn ang="0">
                  <a:pos x="connsiteX0" y="connsiteY0"/>
                </a:cxn>
                <a:cxn ang="0">
                  <a:pos x="connsiteX1" y="connsiteY1"/>
                </a:cxn>
              </a:cxnLst>
              <a:rect l="l" t="t" r="r" b="b"/>
              <a:pathLst>
                <a:path w="90055" h="581891">
                  <a:moveTo>
                    <a:pt x="90055" y="581891"/>
                  </a:moveTo>
                  <a:lnTo>
                    <a:pt x="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2" name="TextBox 11">
            <a:extLst>
              <a:ext uri="{FF2B5EF4-FFF2-40B4-BE49-F238E27FC236}">
                <a16:creationId xmlns:a16="http://schemas.microsoft.com/office/drawing/2014/main" id="{41403B23-49D7-B250-AAFA-6DBA4F662E08}"/>
              </a:ext>
            </a:extLst>
          </p:cNvPr>
          <p:cNvSpPr txBox="1"/>
          <p:nvPr/>
        </p:nvSpPr>
        <p:spPr>
          <a:xfrm>
            <a:off x="2773982" y="2262985"/>
            <a:ext cx="389850" cy="461665"/>
          </a:xfrm>
          <a:prstGeom prst="rect">
            <a:avLst/>
          </a:prstGeom>
          <a:noFill/>
        </p:spPr>
        <p:txBody>
          <a:bodyPr wrap="none" rtlCol="0">
            <a:spAutoFit/>
          </a:bodyPr>
          <a:lstStyle/>
          <a:p>
            <a:pPr>
              <a:buNone/>
            </a:pPr>
            <a:r>
              <a:rPr lang="en-US" dirty="0"/>
              <a:t>K</a:t>
            </a:r>
          </a:p>
        </p:txBody>
      </p:sp>
      <p:sp>
        <p:nvSpPr>
          <p:cNvPr id="13" name="TextBox 12">
            <a:extLst>
              <a:ext uri="{FF2B5EF4-FFF2-40B4-BE49-F238E27FC236}">
                <a16:creationId xmlns:a16="http://schemas.microsoft.com/office/drawing/2014/main" id="{582E2799-323E-9BBE-2515-6DFC2E8B25A2}"/>
              </a:ext>
            </a:extLst>
          </p:cNvPr>
          <p:cNvSpPr txBox="1"/>
          <p:nvPr/>
        </p:nvSpPr>
        <p:spPr>
          <a:xfrm>
            <a:off x="6481472" y="2542876"/>
            <a:ext cx="458780" cy="461665"/>
          </a:xfrm>
          <a:prstGeom prst="rect">
            <a:avLst/>
          </a:prstGeom>
          <a:noFill/>
        </p:spPr>
        <p:txBody>
          <a:bodyPr wrap="none" rtlCol="0">
            <a:spAutoFit/>
          </a:bodyPr>
          <a:lstStyle/>
          <a:p>
            <a:pPr>
              <a:buNone/>
            </a:pPr>
            <a:r>
              <a:rPr lang="en-US" dirty="0"/>
              <a:t>K’</a:t>
            </a:r>
          </a:p>
        </p:txBody>
      </p:sp>
      <p:sp>
        <p:nvSpPr>
          <p:cNvPr id="14" name="TextBox 13">
            <a:extLst>
              <a:ext uri="{FF2B5EF4-FFF2-40B4-BE49-F238E27FC236}">
                <a16:creationId xmlns:a16="http://schemas.microsoft.com/office/drawing/2014/main" id="{6E62C355-BA9C-6E48-5FBC-F35001203E05}"/>
              </a:ext>
            </a:extLst>
          </p:cNvPr>
          <p:cNvSpPr txBox="1"/>
          <p:nvPr/>
        </p:nvSpPr>
        <p:spPr>
          <a:xfrm>
            <a:off x="2828771" y="5042675"/>
            <a:ext cx="441146" cy="461665"/>
          </a:xfrm>
          <a:prstGeom prst="rect">
            <a:avLst/>
          </a:prstGeom>
          <a:noFill/>
        </p:spPr>
        <p:txBody>
          <a:bodyPr wrap="none" rtlCol="0">
            <a:spAutoFit/>
          </a:bodyPr>
          <a:lstStyle/>
          <a:p>
            <a:pPr>
              <a:buNone/>
            </a:pPr>
            <a:r>
              <a:rPr lang="en-US" dirty="0"/>
              <a:t>M</a:t>
            </a:r>
          </a:p>
        </p:txBody>
      </p:sp>
      <p:sp>
        <p:nvSpPr>
          <p:cNvPr id="15" name="TextBox 14">
            <a:extLst>
              <a:ext uri="{FF2B5EF4-FFF2-40B4-BE49-F238E27FC236}">
                <a16:creationId xmlns:a16="http://schemas.microsoft.com/office/drawing/2014/main" id="{F5E92749-EE1C-46DA-2FB5-A652CE30791E}"/>
              </a:ext>
            </a:extLst>
          </p:cNvPr>
          <p:cNvSpPr txBox="1"/>
          <p:nvPr/>
        </p:nvSpPr>
        <p:spPr>
          <a:xfrm>
            <a:off x="5966348" y="5790019"/>
            <a:ext cx="510076" cy="461665"/>
          </a:xfrm>
          <a:prstGeom prst="rect">
            <a:avLst/>
          </a:prstGeom>
          <a:noFill/>
        </p:spPr>
        <p:txBody>
          <a:bodyPr wrap="none" rtlCol="0">
            <a:spAutoFit/>
          </a:bodyPr>
          <a:lstStyle/>
          <a:p>
            <a:pPr>
              <a:buNone/>
            </a:pPr>
            <a:r>
              <a:rPr lang="en-US" dirty="0"/>
              <a:t>M’</a:t>
            </a:r>
          </a:p>
        </p:txBody>
      </p:sp>
      <p:sp>
        <p:nvSpPr>
          <p:cNvPr id="16" name="TextBox 15">
            <a:extLst>
              <a:ext uri="{FF2B5EF4-FFF2-40B4-BE49-F238E27FC236}">
                <a16:creationId xmlns:a16="http://schemas.microsoft.com/office/drawing/2014/main" id="{BBFE2F49-0F3A-C2FB-C9E3-8686964F911A}"/>
              </a:ext>
            </a:extLst>
          </p:cNvPr>
          <p:cNvSpPr txBox="1"/>
          <p:nvPr/>
        </p:nvSpPr>
        <p:spPr>
          <a:xfrm>
            <a:off x="5772336" y="1171773"/>
            <a:ext cx="407484" cy="461665"/>
          </a:xfrm>
          <a:prstGeom prst="rect">
            <a:avLst/>
          </a:prstGeom>
          <a:noFill/>
        </p:spPr>
        <p:txBody>
          <a:bodyPr wrap="none" rtlCol="0">
            <a:spAutoFit/>
          </a:bodyPr>
          <a:lstStyle/>
          <a:p>
            <a:pPr>
              <a:buNone/>
            </a:pPr>
            <a:r>
              <a:rPr lang="en-US" dirty="0"/>
              <a:t>H</a:t>
            </a:r>
          </a:p>
        </p:txBody>
      </p:sp>
      <p:sp>
        <p:nvSpPr>
          <p:cNvPr id="17" name="TextBox 16">
            <a:extLst>
              <a:ext uri="{FF2B5EF4-FFF2-40B4-BE49-F238E27FC236}">
                <a16:creationId xmlns:a16="http://schemas.microsoft.com/office/drawing/2014/main" id="{281387E5-9C15-74DE-E2C7-DD4281B55E9D}"/>
              </a:ext>
            </a:extLst>
          </p:cNvPr>
          <p:cNvSpPr txBox="1"/>
          <p:nvPr/>
        </p:nvSpPr>
        <p:spPr>
          <a:xfrm>
            <a:off x="6221386" y="4990096"/>
            <a:ext cx="407484" cy="461665"/>
          </a:xfrm>
          <a:prstGeom prst="rect">
            <a:avLst/>
          </a:prstGeom>
          <a:noFill/>
        </p:spPr>
        <p:txBody>
          <a:bodyPr wrap="none" rtlCol="0">
            <a:spAutoFit/>
          </a:bodyPr>
          <a:lstStyle/>
          <a:p>
            <a:pPr>
              <a:buNone/>
            </a:pPr>
            <a:r>
              <a:rPr lang="en-US" dirty="0"/>
              <a:t>H</a:t>
            </a:r>
          </a:p>
        </p:txBody>
      </p:sp>
    </p:spTree>
    <p:extLst>
      <p:ext uri="{BB962C8B-B14F-4D97-AF65-F5344CB8AC3E}">
        <p14:creationId xmlns:p14="http://schemas.microsoft.com/office/powerpoint/2010/main" val="167022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D091-AB25-4CB7-9854-F995FFCEB68F}"/>
              </a:ext>
            </a:extLst>
          </p:cNvPr>
          <p:cNvSpPr>
            <a:spLocks noGrp="1"/>
          </p:cNvSpPr>
          <p:nvPr>
            <p:ph type="title" idx="4294967295"/>
          </p:nvPr>
        </p:nvSpPr>
        <p:spPr>
          <a:xfrm>
            <a:off x="226288" y="636364"/>
            <a:ext cx="8229600" cy="584343"/>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Clark’s Marsh</a:t>
            </a:r>
          </a:p>
        </p:txBody>
      </p:sp>
      <p:sp>
        <p:nvSpPr>
          <p:cNvPr id="30" name="Slide Number Placeholder 2">
            <a:extLst>
              <a:ext uri="{FF2B5EF4-FFF2-40B4-BE49-F238E27FC236}">
                <a16:creationId xmlns:a16="http://schemas.microsoft.com/office/drawing/2014/main" id="{6F933F89-B5CC-425A-A5E0-AC6A48F9FE83}"/>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37</a:t>
            </a:fld>
            <a:endParaRPr lang="en-US" sz="1051" b="1" dirty="0">
              <a:solidFill>
                <a:schemeClr val="tx1"/>
              </a:solidFill>
            </a:endParaRPr>
          </a:p>
        </p:txBody>
      </p:sp>
      <p:pic>
        <p:nvPicPr>
          <p:cNvPr id="29" name="Picture 28">
            <a:extLst>
              <a:ext uri="{FF2B5EF4-FFF2-40B4-BE49-F238E27FC236}">
                <a16:creationId xmlns:a16="http://schemas.microsoft.com/office/drawing/2014/main" id="{0537EEC9-D661-4459-B0EA-C8C0D1AE3B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7341" y="5856168"/>
            <a:ext cx="1565134" cy="421238"/>
          </a:xfrm>
          <a:prstGeom prst="rect">
            <a:avLst/>
          </a:prstGeom>
          <a:effectLst/>
        </p:spPr>
      </p:pic>
    </p:spTree>
    <p:extLst>
      <p:ext uri="{BB962C8B-B14F-4D97-AF65-F5344CB8AC3E}">
        <p14:creationId xmlns:p14="http://schemas.microsoft.com/office/powerpoint/2010/main" val="1935453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14A7A-9D5C-44C4-B452-81D5B25108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85246"/>
            <a:ext cx="9144000" cy="3690902"/>
          </a:xfrm>
          <a:prstGeom prst="rect">
            <a:avLst/>
          </a:prstGeom>
        </p:spPr>
      </p:pic>
      <p:sp>
        <p:nvSpPr>
          <p:cNvPr id="6" name="Rectangle 5">
            <a:extLst>
              <a:ext uri="{FF2B5EF4-FFF2-40B4-BE49-F238E27FC236}">
                <a16:creationId xmlns:a16="http://schemas.microsoft.com/office/drawing/2014/main" id="{650E1BA1-1A3D-4CF5-9999-399A8D0996B2}"/>
              </a:ext>
            </a:extLst>
          </p:cNvPr>
          <p:cNvSpPr/>
          <p:nvPr/>
        </p:nvSpPr>
        <p:spPr>
          <a:xfrm>
            <a:off x="966831" y="2327445"/>
            <a:ext cx="1570630" cy="19038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7" name="Picture 26">
            <a:extLst>
              <a:ext uri="{FF2B5EF4-FFF2-40B4-BE49-F238E27FC236}">
                <a16:creationId xmlns:a16="http://schemas.microsoft.com/office/drawing/2014/main" id="{27BE995C-72D2-4CA2-B851-4D2E3C7807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737" y="4545896"/>
            <a:ext cx="2057400" cy="1611830"/>
          </a:xfrm>
          <a:prstGeom prst="rect">
            <a:avLst/>
          </a:prstGeom>
        </p:spPr>
      </p:pic>
      <p:sp>
        <p:nvSpPr>
          <p:cNvPr id="2" name="Title 1">
            <a:extLst>
              <a:ext uri="{FF2B5EF4-FFF2-40B4-BE49-F238E27FC236}">
                <a16:creationId xmlns:a16="http://schemas.microsoft.com/office/drawing/2014/main" id="{A87597D8-01C0-41B1-BA04-D1A378E13CA0}"/>
              </a:ext>
            </a:extLst>
          </p:cNvPr>
          <p:cNvSpPr>
            <a:spLocks noGrp="1"/>
          </p:cNvSpPr>
          <p:nvPr>
            <p:ph type="title" idx="4294967295"/>
          </p:nvPr>
        </p:nvSpPr>
        <p:spPr>
          <a:xfrm>
            <a:off x="1752146" y="562961"/>
            <a:ext cx="6689725" cy="740707"/>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Clark’s Marsh</a:t>
            </a:r>
          </a:p>
        </p:txBody>
      </p:sp>
      <p:sp>
        <p:nvSpPr>
          <p:cNvPr id="8" name="Slide Number Placeholder 2">
            <a:extLst>
              <a:ext uri="{FF2B5EF4-FFF2-40B4-BE49-F238E27FC236}">
                <a16:creationId xmlns:a16="http://schemas.microsoft.com/office/drawing/2014/main" id="{6C6ECA11-7D8F-422F-9438-7C1FE642E561}"/>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38</a:t>
            </a:fld>
            <a:endParaRPr lang="en-US" sz="1051" b="1" dirty="0">
              <a:solidFill>
                <a:schemeClr val="tx1"/>
              </a:solidFill>
            </a:endParaRPr>
          </a:p>
        </p:txBody>
      </p:sp>
      <p:pic>
        <p:nvPicPr>
          <p:cNvPr id="7" name="Picture 6">
            <a:extLst>
              <a:ext uri="{FF2B5EF4-FFF2-40B4-BE49-F238E27FC236}">
                <a16:creationId xmlns:a16="http://schemas.microsoft.com/office/drawing/2014/main" id="{1B6AC5FC-EBE0-4F06-BDE4-00174459AB4E}"/>
              </a:ext>
            </a:extLst>
          </p:cNvPr>
          <p:cNvPicPr>
            <a:picLocks noChangeAspect="1"/>
          </p:cNvPicPr>
          <p:nvPr/>
        </p:nvPicPr>
        <p:blipFill>
          <a:blip r:embed="rId5"/>
          <a:stretch>
            <a:fillRect/>
          </a:stretch>
        </p:blipFill>
        <p:spPr>
          <a:xfrm>
            <a:off x="3903363" y="1366270"/>
            <a:ext cx="4825443" cy="46944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304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D091-AB25-4CB7-9854-F995FFCEB68F}"/>
              </a:ext>
            </a:extLst>
          </p:cNvPr>
          <p:cNvSpPr>
            <a:spLocks noGrp="1"/>
          </p:cNvSpPr>
          <p:nvPr>
            <p:ph type="title" idx="4294967295"/>
          </p:nvPr>
        </p:nvSpPr>
        <p:spPr>
          <a:xfrm>
            <a:off x="226288" y="636364"/>
            <a:ext cx="8229600" cy="584343"/>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Hydro Basics</a:t>
            </a:r>
          </a:p>
        </p:txBody>
      </p:sp>
      <p:sp>
        <p:nvSpPr>
          <p:cNvPr id="30" name="Slide Number Placeholder 2">
            <a:extLst>
              <a:ext uri="{FF2B5EF4-FFF2-40B4-BE49-F238E27FC236}">
                <a16:creationId xmlns:a16="http://schemas.microsoft.com/office/drawing/2014/main" id="{6F933F89-B5CC-425A-A5E0-AC6A48F9FE83}"/>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39</a:t>
            </a:fld>
            <a:endParaRPr lang="en-US" sz="1051" b="1" dirty="0">
              <a:solidFill>
                <a:schemeClr val="tx1"/>
              </a:solidFill>
            </a:endParaRPr>
          </a:p>
        </p:txBody>
      </p:sp>
      <p:pic>
        <p:nvPicPr>
          <p:cNvPr id="29" name="Picture 28">
            <a:extLst>
              <a:ext uri="{FF2B5EF4-FFF2-40B4-BE49-F238E27FC236}">
                <a16:creationId xmlns:a16="http://schemas.microsoft.com/office/drawing/2014/main" id="{0537EEC9-D661-4459-B0EA-C8C0D1AE3B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7341" y="5856168"/>
            <a:ext cx="1565134" cy="421238"/>
          </a:xfrm>
          <a:prstGeom prst="rect">
            <a:avLst/>
          </a:prstGeom>
          <a:effectLst/>
        </p:spPr>
      </p:pic>
    </p:spTree>
    <p:extLst>
      <p:ext uri="{BB962C8B-B14F-4D97-AF65-F5344CB8AC3E}">
        <p14:creationId xmlns:p14="http://schemas.microsoft.com/office/powerpoint/2010/main" val="168757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4A3A5D-4EC6-4322-9B58-71584CC877A8}"/>
              </a:ext>
            </a:extLst>
          </p:cNvPr>
          <p:cNvPicPr>
            <a:picLocks noChangeAspect="1"/>
          </p:cNvPicPr>
          <p:nvPr/>
        </p:nvPicPr>
        <p:blipFill>
          <a:blip r:embed="rId3"/>
          <a:stretch>
            <a:fillRect/>
          </a:stretch>
        </p:blipFill>
        <p:spPr>
          <a:xfrm>
            <a:off x="269196" y="1219936"/>
            <a:ext cx="5118641" cy="5049158"/>
          </a:xfrm>
          <a:prstGeom prst="rect">
            <a:avLst/>
          </a:prstGeom>
        </p:spPr>
        <p:style>
          <a:lnRef idx="1">
            <a:schemeClr val="dk1"/>
          </a:lnRef>
          <a:fillRef idx="0">
            <a:schemeClr val="dk1"/>
          </a:fillRef>
          <a:effectRef idx="0">
            <a:schemeClr val="dk1"/>
          </a:effectRef>
          <a:fontRef idx="minor">
            <a:schemeClr val="tx1"/>
          </a:fontRef>
        </p:style>
      </p:pic>
      <p:sp>
        <p:nvSpPr>
          <p:cNvPr id="9" name="TextBox 8">
            <a:extLst>
              <a:ext uri="{FF2B5EF4-FFF2-40B4-BE49-F238E27FC236}">
                <a16:creationId xmlns:a16="http://schemas.microsoft.com/office/drawing/2014/main" id="{2E28AC7F-E5EE-4345-8D80-45FB6BE30F0F}"/>
              </a:ext>
            </a:extLst>
          </p:cNvPr>
          <p:cNvSpPr txBox="1"/>
          <p:nvPr/>
        </p:nvSpPr>
        <p:spPr>
          <a:xfrm>
            <a:off x="269197" y="714288"/>
            <a:ext cx="8180332" cy="50564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marR="0" indent="0" defTabSz="914400" eaLnBrk="0" latinLnBrk="0" hangingPunct="0">
              <a:lnSpc>
                <a:spcPct val="100000"/>
              </a:lnSpc>
              <a:spcBef>
                <a:spcPct val="50000"/>
              </a:spcBef>
              <a:buClr>
                <a:srgbClr val="151C77"/>
              </a:buClr>
              <a:buSzPct val="80000"/>
              <a:buFont typeface="Wingdings" pitchFamily="2" charset="2"/>
              <a:buNone/>
              <a:tabLst/>
              <a:defRPr sz="2800" b="1" kern="0">
                <a:latin typeface="Tahoma" panose="020B0604030504040204" pitchFamily="34" charset="0"/>
                <a:ea typeface="Tahoma" panose="020B0604030504040204" pitchFamily="34" charset="0"/>
                <a:cs typeface="Tahoma" panose="020B0604030504040204" pitchFamily="34" charset="0"/>
              </a:defRPr>
            </a:lvl1pPr>
            <a:lvl2pPr marL="688975" marR="0" indent="-282575" defTabSz="914400" eaLnBrk="0" latinLnBrk="0" hangingPunct="0">
              <a:lnSpc>
                <a:spcPct val="100000"/>
              </a:lnSpc>
              <a:spcBef>
                <a:spcPct val="25000"/>
              </a:spcBef>
              <a:buClr>
                <a:srgbClr val="151C77"/>
              </a:buClr>
              <a:buSzPct val="80000"/>
              <a:buFont typeface="Wingdings" pitchFamily="2" charset="2"/>
              <a:buChar char="n"/>
              <a:tabLst/>
              <a:defRPr b="1">
                <a:latin typeface="+mn-lt"/>
              </a:defRPr>
            </a:lvl2pPr>
            <a:lvl3pPr marL="1027113" marR="0" indent="-223838" defTabSz="914400" eaLnBrk="0" latinLnBrk="0" hangingPunct="0">
              <a:lnSpc>
                <a:spcPct val="100000"/>
              </a:lnSpc>
              <a:spcBef>
                <a:spcPct val="25000"/>
              </a:spcBef>
              <a:buClr>
                <a:srgbClr val="151C77"/>
              </a:buClr>
              <a:buSzPct val="80000"/>
              <a:buFont typeface="Wingdings" pitchFamily="2" charset="2"/>
              <a:buChar char="n"/>
              <a:tabLst/>
              <a:defRPr sz="2000">
                <a:latin typeface="+mn-lt"/>
              </a:defRPr>
            </a:lvl3pPr>
            <a:lvl4pPr marL="1600200" marR="0" indent="-228600" defTabSz="914400" eaLnBrk="0" latinLnBrk="0" hangingPunct="0">
              <a:lnSpc>
                <a:spcPct val="100000"/>
              </a:lnSpc>
              <a:spcBef>
                <a:spcPct val="25000"/>
              </a:spcBef>
              <a:buClr>
                <a:srgbClr val="151C77"/>
              </a:buClr>
              <a:buSzPct val="80000"/>
              <a:buFont typeface="Wingdings" pitchFamily="2" charset="2"/>
              <a:buChar char="n"/>
              <a:tabLst/>
              <a:defRPr sz="2000">
                <a:latin typeface="+mn-lt"/>
              </a:defRPr>
            </a:lvl4pPr>
            <a:lvl5pPr marL="2057400" marR="0" indent="-228600" defTabSz="914400" eaLnBrk="0" latinLnBrk="0" hangingPunct="0">
              <a:lnSpc>
                <a:spcPct val="100000"/>
              </a:lnSpc>
              <a:buClr>
                <a:srgbClr val="003399"/>
              </a:buClr>
              <a:buSzPct val="80000"/>
              <a:buFont typeface="Wingdings" pitchFamily="2" charset="2"/>
              <a:buChar char="n"/>
              <a:tabLst/>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r"/>
            <a:r>
              <a:rPr lang="en-US" sz="2400" dirty="0" err="1"/>
              <a:t>Hydrostratigraphic</a:t>
            </a:r>
            <a:r>
              <a:rPr lang="en-US" sz="2400" dirty="0"/>
              <a:t> Column: Water Bearing Zones </a:t>
            </a:r>
          </a:p>
        </p:txBody>
      </p:sp>
      <p:sp>
        <p:nvSpPr>
          <p:cNvPr id="4" name="Slide Number Placeholder 2">
            <a:extLst>
              <a:ext uri="{FF2B5EF4-FFF2-40B4-BE49-F238E27FC236}">
                <a16:creationId xmlns:a16="http://schemas.microsoft.com/office/drawing/2014/main" id="{D4C04DD2-01A8-472F-975A-12EA635789DD}"/>
              </a:ext>
            </a:extLst>
          </p:cNvPr>
          <p:cNvSpPr>
            <a:spLocks noGrp="1"/>
          </p:cNvSpPr>
          <p:nvPr>
            <p:ph type="sldNum" sz="quarter" idx="4294967295"/>
          </p:nvPr>
        </p:nvSpPr>
        <p:spPr>
          <a:xfrm>
            <a:off x="8614273" y="6522653"/>
            <a:ext cx="344781" cy="254044"/>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4</a:t>
            </a:fld>
            <a:endParaRPr lang="en-US" sz="1051" b="1" dirty="0">
              <a:solidFill>
                <a:schemeClr val="tx1"/>
              </a:solidFill>
            </a:endParaRPr>
          </a:p>
        </p:txBody>
      </p:sp>
      <p:grpSp>
        <p:nvGrpSpPr>
          <p:cNvPr id="19" name="Group 18">
            <a:extLst>
              <a:ext uri="{FF2B5EF4-FFF2-40B4-BE49-F238E27FC236}">
                <a16:creationId xmlns:a16="http://schemas.microsoft.com/office/drawing/2014/main" id="{778E9C2B-14C4-CA65-0297-2288417C9A41}"/>
              </a:ext>
            </a:extLst>
          </p:cNvPr>
          <p:cNvGrpSpPr/>
          <p:nvPr/>
        </p:nvGrpSpPr>
        <p:grpSpPr>
          <a:xfrm>
            <a:off x="-4175" y="3549611"/>
            <a:ext cx="8790838" cy="1918171"/>
            <a:chOff x="83966" y="3528391"/>
            <a:chExt cx="8790838" cy="1918171"/>
          </a:xfrm>
        </p:grpSpPr>
        <p:pic>
          <p:nvPicPr>
            <p:cNvPr id="3" name="Picture 2">
              <a:extLst>
                <a:ext uri="{FF2B5EF4-FFF2-40B4-BE49-F238E27FC236}">
                  <a16:creationId xmlns:a16="http://schemas.microsoft.com/office/drawing/2014/main" id="{0B010D90-5FC9-2AF0-2243-58FCB444A0DF}"/>
                </a:ext>
              </a:extLst>
            </p:cNvPr>
            <p:cNvPicPr>
              <a:picLocks noChangeAspect="1"/>
            </p:cNvPicPr>
            <p:nvPr/>
          </p:nvPicPr>
          <p:blipFill rotWithShape="1">
            <a:blip r:embed="rId3"/>
            <a:srcRect l="12941" t="45472" r="1173" b="42754"/>
            <a:stretch/>
          </p:blipFill>
          <p:spPr>
            <a:xfrm>
              <a:off x="83966" y="4257842"/>
              <a:ext cx="8790838" cy="1188720"/>
            </a:xfrm>
            <a:prstGeom prst="rect">
              <a:avLst/>
            </a:prstGeom>
            <a:effectLst>
              <a:outerShdw blurRad="50800" dist="381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F7A167C0-9525-ECCB-5A0A-21765AFCF1F8}"/>
                </a:ext>
              </a:extLst>
            </p:cNvPr>
            <p:cNvCxnSpPr/>
            <p:nvPr/>
          </p:nvCxnSpPr>
          <p:spPr bwMode="auto">
            <a:xfrm flipV="1">
              <a:off x="135985" y="3607904"/>
              <a:ext cx="706544" cy="59634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3A341B2-AC7C-FF58-8122-51F9DA31DC48}"/>
                </a:ext>
              </a:extLst>
            </p:cNvPr>
            <p:cNvCxnSpPr>
              <a:cxnSpLocks/>
            </p:cNvCxnSpPr>
            <p:nvPr/>
          </p:nvCxnSpPr>
          <p:spPr bwMode="auto">
            <a:xfrm>
              <a:off x="5521048" y="3528391"/>
              <a:ext cx="3301737" cy="72945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21" name="Straight Connector 20">
            <a:extLst>
              <a:ext uri="{FF2B5EF4-FFF2-40B4-BE49-F238E27FC236}">
                <a16:creationId xmlns:a16="http://schemas.microsoft.com/office/drawing/2014/main" id="{1890DBDA-DF8B-8856-F30D-BD4727D4B7BE}"/>
              </a:ext>
            </a:extLst>
          </p:cNvPr>
          <p:cNvCxnSpPr/>
          <p:nvPr/>
        </p:nvCxnSpPr>
        <p:spPr bwMode="auto">
          <a:xfrm>
            <a:off x="8614273" y="2274807"/>
            <a:ext cx="0" cy="0"/>
          </a:xfrm>
          <a:prstGeom prst="line">
            <a:avLst/>
          </a:prstGeom>
          <a:noFill/>
          <a:ln w="9525" cap="flat" cmpd="sng" algn="ctr">
            <a:noFill/>
            <a:prstDash val="solid"/>
            <a:round/>
            <a:headEnd type="none" w="med" len="med"/>
            <a:tailEnd type="none" w="med" len="med"/>
          </a:ln>
          <a:effectLst/>
        </p:spPr>
      </p:cxnSp>
      <p:grpSp>
        <p:nvGrpSpPr>
          <p:cNvPr id="27" name="Group 26">
            <a:extLst>
              <a:ext uri="{FF2B5EF4-FFF2-40B4-BE49-F238E27FC236}">
                <a16:creationId xmlns:a16="http://schemas.microsoft.com/office/drawing/2014/main" id="{D46C847D-66BF-365C-044A-17CCD0923228}"/>
              </a:ext>
            </a:extLst>
          </p:cNvPr>
          <p:cNvGrpSpPr/>
          <p:nvPr/>
        </p:nvGrpSpPr>
        <p:grpSpPr>
          <a:xfrm>
            <a:off x="99863" y="1195580"/>
            <a:ext cx="8686800" cy="1362514"/>
            <a:chOff x="99863" y="1195580"/>
            <a:chExt cx="8686800" cy="1362514"/>
          </a:xfrm>
        </p:grpSpPr>
        <p:pic>
          <p:nvPicPr>
            <p:cNvPr id="5" name="Picture 4">
              <a:extLst>
                <a:ext uri="{FF2B5EF4-FFF2-40B4-BE49-F238E27FC236}">
                  <a16:creationId xmlns:a16="http://schemas.microsoft.com/office/drawing/2014/main" id="{0B39C5DF-4E81-27A0-F526-3D1D2F033BFB}"/>
                </a:ext>
              </a:extLst>
            </p:cNvPr>
            <p:cNvPicPr>
              <a:picLocks noChangeAspect="1"/>
            </p:cNvPicPr>
            <p:nvPr/>
          </p:nvPicPr>
          <p:blipFill rotWithShape="1">
            <a:blip r:embed="rId3"/>
            <a:srcRect l="13563" t="17943" r="1566" b="72864"/>
            <a:stretch/>
          </p:blipFill>
          <p:spPr>
            <a:xfrm>
              <a:off x="99863" y="1195580"/>
              <a:ext cx="8686800" cy="928164"/>
            </a:xfrm>
            <a:prstGeom prst="rect">
              <a:avLst/>
            </a:prstGeom>
            <a:effectLst>
              <a:outerShdw blurRad="50800" dist="38100" dir="2700000" algn="tl" rotWithShape="0">
                <a:prstClr val="black">
                  <a:alpha val="40000"/>
                </a:prstClr>
              </a:outerShdw>
            </a:effectLst>
          </p:spPr>
        </p:pic>
        <p:cxnSp>
          <p:nvCxnSpPr>
            <p:cNvPr id="23" name="Straight Connector 22">
              <a:extLst>
                <a:ext uri="{FF2B5EF4-FFF2-40B4-BE49-F238E27FC236}">
                  <a16:creationId xmlns:a16="http://schemas.microsoft.com/office/drawing/2014/main" id="{78D6264A-0F7B-63C1-8596-FFE697CF2217}"/>
                </a:ext>
              </a:extLst>
            </p:cNvPr>
            <p:cNvCxnSpPr>
              <a:cxnSpLocks/>
            </p:cNvCxnSpPr>
            <p:nvPr/>
          </p:nvCxnSpPr>
          <p:spPr bwMode="auto">
            <a:xfrm flipH="1">
              <a:off x="5387837" y="2177333"/>
              <a:ext cx="3346807" cy="38076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22E3196-8E34-A8F9-B6B4-B095794A3774}"/>
                </a:ext>
              </a:extLst>
            </p:cNvPr>
            <p:cNvCxnSpPr/>
            <p:nvPr/>
          </p:nvCxnSpPr>
          <p:spPr bwMode="auto">
            <a:xfrm flipH="1" flipV="1">
              <a:off x="99863" y="2177333"/>
              <a:ext cx="742666" cy="35039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1401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83E33-36AE-495E-A90A-94722C306BD0}"/>
              </a:ext>
            </a:extLst>
          </p:cNvPr>
          <p:cNvPicPr>
            <a:picLocks noChangeAspect="1"/>
          </p:cNvPicPr>
          <p:nvPr/>
        </p:nvPicPr>
        <p:blipFill>
          <a:blip r:embed="rId2"/>
          <a:stretch>
            <a:fillRect/>
          </a:stretch>
        </p:blipFill>
        <p:spPr>
          <a:xfrm>
            <a:off x="5077339" y="1289845"/>
            <a:ext cx="4257654" cy="4549846"/>
          </a:xfrm>
          <a:prstGeom prst="rect">
            <a:avLst/>
          </a:prstGeom>
        </p:spPr>
      </p:pic>
      <p:sp>
        <p:nvSpPr>
          <p:cNvPr id="4" name="TextBox 3">
            <a:extLst>
              <a:ext uri="{FF2B5EF4-FFF2-40B4-BE49-F238E27FC236}">
                <a16:creationId xmlns:a16="http://schemas.microsoft.com/office/drawing/2014/main" id="{B6C95315-B711-4327-BF38-4F2B81927A44}"/>
              </a:ext>
            </a:extLst>
          </p:cNvPr>
          <p:cNvSpPr txBox="1"/>
          <p:nvPr/>
        </p:nvSpPr>
        <p:spPr>
          <a:xfrm>
            <a:off x="4686300" y="5751995"/>
            <a:ext cx="1860524" cy="300082"/>
          </a:xfrm>
          <a:prstGeom prst="rect">
            <a:avLst/>
          </a:prstGeom>
          <a:noFill/>
        </p:spPr>
        <p:txBody>
          <a:bodyPr wrap="square" rtlCol="0">
            <a:spAutoFit/>
          </a:bodyPr>
          <a:lstStyle/>
          <a:p>
            <a:pPr>
              <a:buNone/>
            </a:pPr>
            <a:r>
              <a:rPr lang="en-US" sz="1350" dirty="0"/>
              <a:t>T.C. Winter, 1999</a:t>
            </a:r>
          </a:p>
        </p:txBody>
      </p:sp>
      <p:sp>
        <p:nvSpPr>
          <p:cNvPr id="2" name="Content Placeholder 1">
            <a:extLst>
              <a:ext uri="{FF2B5EF4-FFF2-40B4-BE49-F238E27FC236}">
                <a16:creationId xmlns:a16="http://schemas.microsoft.com/office/drawing/2014/main" id="{4D8D0834-B735-4D4B-A22B-827A62DBEAA8}"/>
              </a:ext>
            </a:extLst>
          </p:cNvPr>
          <p:cNvSpPr>
            <a:spLocks noGrp="1"/>
          </p:cNvSpPr>
          <p:nvPr>
            <p:ph idx="1"/>
          </p:nvPr>
        </p:nvSpPr>
        <p:spPr>
          <a:xfrm>
            <a:off x="228600" y="1296772"/>
            <a:ext cx="8915400" cy="4890654"/>
          </a:xfrm>
        </p:spPr>
        <p:txBody>
          <a:bodyPr/>
          <a:lstStyle/>
          <a:p>
            <a:r>
              <a:rPr lang="en-US" sz="2400" dirty="0"/>
              <a:t>Scenario similar to</a:t>
            </a:r>
          </a:p>
          <a:p>
            <a:pPr lvl="1"/>
            <a:r>
              <a:rPr lang="en-US" sz="2000" b="0" dirty="0"/>
              <a:t>West side of Van Etten Creek</a:t>
            </a:r>
          </a:p>
          <a:p>
            <a:pPr lvl="1"/>
            <a:r>
              <a:rPr lang="en-US" sz="2000" b="0" dirty="0"/>
              <a:t>North end of Clark’s Marsh</a:t>
            </a:r>
          </a:p>
          <a:p>
            <a:pPr lvl="1"/>
            <a:r>
              <a:rPr lang="en-US" sz="2000" b="0" dirty="0"/>
              <a:t>Margins of Au Sable Valley</a:t>
            </a:r>
          </a:p>
          <a:p>
            <a:pPr marL="0" indent="0">
              <a:buNone/>
            </a:pPr>
            <a:endParaRPr lang="en-US" dirty="0"/>
          </a:p>
          <a:p>
            <a:r>
              <a:rPr lang="en-US" sz="2400" dirty="0"/>
              <a:t>Scenario similar to </a:t>
            </a:r>
          </a:p>
          <a:p>
            <a:pPr lvl="1"/>
            <a:r>
              <a:rPr lang="en-US" sz="2000" b="0" dirty="0"/>
              <a:t>Au Sable River </a:t>
            </a:r>
          </a:p>
          <a:p>
            <a:pPr lvl="1"/>
            <a:r>
              <a:rPr lang="en-US" sz="2000" b="0" dirty="0"/>
              <a:t>Van Etten Creek</a:t>
            </a:r>
          </a:p>
          <a:p>
            <a:pPr lvl="1"/>
            <a:endParaRPr lang="en-US" dirty="0"/>
          </a:p>
          <a:p>
            <a:pPr marL="0" indent="0">
              <a:buNone/>
            </a:pPr>
            <a:endParaRPr lang="en-US" sz="2400" dirty="0"/>
          </a:p>
          <a:p>
            <a:endParaRPr lang="en-US" dirty="0"/>
          </a:p>
        </p:txBody>
      </p:sp>
      <p:sp>
        <p:nvSpPr>
          <p:cNvPr id="12" name="Title 11">
            <a:extLst>
              <a:ext uri="{FF2B5EF4-FFF2-40B4-BE49-F238E27FC236}">
                <a16:creationId xmlns:a16="http://schemas.microsoft.com/office/drawing/2014/main" id="{D1288D0D-F02D-455C-B17A-3DC8688C74DC}"/>
              </a:ext>
            </a:extLst>
          </p:cNvPr>
          <p:cNvSpPr>
            <a:spLocks noGrp="1"/>
          </p:cNvSpPr>
          <p:nvPr>
            <p:ph type="title" idx="4294967295"/>
          </p:nvPr>
        </p:nvSpPr>
        <p:spPr>
          <a:xfrm>
            <a:off x="945572" y="562272"/>
            <a:ext cx="7509164" cy="369736"/>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Analogous Groundwater Surface Water Scenarios </a:t>
            </a:r>
          </a:p>
        </p:txBody>
      </p:sp>
      <p:sp>
        <p:nvSpPr>
          <p:cNvPr id="8" name="Slide Number Placeholder 2">
            <a:extLst>
              <a:ext uri="{FF2B5EF4-FFF2-40B4-BE49-F238E27FC236}">
                <a16:creationId xmlns:a16="http://schemas.microsoft.com/office/drawing/2014/main" id="{DED4CCDD-7CFB-40B8-B96A-09009CE7551C}"/>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40</a:t>
            </a:fld>
            <a:endParaRPr lang="en-US" sz="1051" b="1" dirty="0">
              <a:solidFill>
                <a:schemeClr val="tx1"/>
              </a:solidFill>
            </a:endParaRPr>
          </a:p>
        </p:txBody>
      </p:sp>
    </p:spTree>
    <p:extLst>
      <p:ext uri="{BB962C8B-B14F-4D97-AF65-F5344CB8AC3E}">
        <p14:creationId xmlns:p14="http://schemas.microsoft.com/office/powerpoint/2010/main" val="2896967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503BD5-AD9F-4F3C-B8D0-C39C2C019F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220376" y="2388115"/>
            <a:ext cx="2743198" cy="501650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E520842-9688-4749-9140-46886B29013B}"/>
              </a:ext>
            </a:extLst>
          </p:cNvPr>
          <p:cNvSpPr txBox="1"/>
          <p:nvPr/>
        </p:nvSpPr>
        <p:spPr>
          <a:xfrm>
            <a:off x="279250" y="5677665"/>
            <a:ext cx="1559064" cy="300082"/>
          </a:xfrm>
          <a:prstGeom prst="rect">
            <a:avLst/>
          </a:prstGeom>
          <a:noFill/>
        </p:spPr>
        <p:txBody>
          <a:bodyPr wrap="square" rtlCol="0">
            <a:spAutoFit/>
          </a:bodyPr>
          <a:lstStyle/>
          <a:p>
            <a:pPr>
              <a:buNone/>
            </a:pPr>
            <a:r>
              <a:rPr lang="en-US" sz="1350" dirty="0"/>
              <a:t>T.C. Winter, 1976</a:t>
            </a:r>
          </a:p>
        </p:txBody>
      </p:sp>
      <p:pic>
        <p:nvPicPr>
          <p:cNvPr id="7" name="Picture 6">
            <a:extLst>
              <a:ext uri="{FF2B5EF4-FFF2-40B4-BE49-F238E27FC236}">
                <a16:creationId xmlns:a16="http://schemas.microsoft.com/office/drawing/2014/main" id="{26626CAB-848A-4544-978D-5A437DFB51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176995" y="123911"/>
            <a:ext cx="3031067" cy="514350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24873EB-F21B-42D1-96B4-A7F6BA5F9538}"/>
              </a:ext>
            </a:extLst>
          </p:cNvPr>
          <p:cNvSpPr txBox="1"/>
          <p:nvPr/>
        </p:nvSpPr>
        <p:spPr>
          <a:xfrm>
            <a:off x="3463991" y="700240"/>
            <a:ext cx="5016500" cy="461665"/>
          </a:xfrm>
          <a:prstGeom prst="rect">
            <a:avLst/>
          </a:prstGeom>
          <a:noFill/>
        </p:spPr>
        <p:txBody>
          <a:bodyPr wrap="square" rtlCol="0">
            <a:spAutoFit/>
          </a:bodyPr>
          <a:lstStyle/>
          <a:p>
            <a:pPr algn="r">
              <a:buNone/>
            </a:pPr>
            <a:r>
              <a:rPr lang="en-US" b="1" dirty="0">
                <a:latin typeface="Tahoma" panose="020B0604030504040204" pitchFamily="34" charset="0"/>
                <a:ea typeface="Tahoma" panose="020B0604030504040204" pitchFamily="34" charset="0"/>
                <a:cs typeface="Tahoma" panose="020B0604030504040204" pitchFamily="34" charset="0"/>
              </a:rPr>
              <a:t>Groundwater-Lake Systems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0E28D547-8F55-471E-B462-2A0C28410815}"/>
              </a:ext>
            </a:extLst>
          </p:cNvPr>
          <p:cNvSpPr txBox="1"/>
          <p:nvPr/>
        </p:nvSpPr>
        <p:spPr>
          <a:xfrm>
            <a:off x="279250" y="4456845"/>
            <a:ext cx="3691467" cy="1323439"/>
          </a:xfrm>
          <a:prstGeom prst="rect">
            <a:avLst/>
          </a:prstGeom>
          <a:noFill/>
        </p:spPr>
        <p:txBody>
          <a:bodyPr wrap="square" rtlCol="0">
            <a:spAutoFit/>
          </a:bodyPr>
          <a:lstStyle/>
          <a:p>
            <a:pPr>
              <a:buNone/>
            </a:pPr>
            <a:r>
              <a:rPr lang="en-US" sz="1600" b="1" dirty="0"/>
              <a:t>Recharge-Discharge Lake: </a:t>
            </a:r>
            <a:r>
              <a:rPr lang="en-US" sz="1600" dirty="0"/>
              <a:t>Outflow through bottom occurs when there are steep groundwater vertical gradients, plus a permeable geologic unit at depth. </a:t>
            </a:r>
            <a:r>
              <a:rPr lang="en-US" sz="1600" b="1" dirty="0"/>
              <a:t>Dissimilar to Van Etten Lake</a:t>
            </a:r>
          </a:p>
        </p:txBody>
      </p:sp>
      <p:sp>
        <p:nvSpPr>
          <p:cNvPr id="10" name="Arrow: Right 9">
            <a:extLst>
              <a:ext uri="{FF2B5EF4-FFF2-40B4-BE49-F238E27FC236}">
                <a16:creationId xmlns:a16="http://schemas.microsoft.com/office/drawing/2014/main" id="{EC112883-12F9-4A45-AE3C-3BFE2EBB15A8}"/>
              </a:ext>
            </a:extLst>
          </p:cNvPr>
          <p:cNvSpPr/>
          <p:nvPr/>
        </p:nvSpPr>
        <p:spPr>
          <a:xfrm>
            <a:off x="2581249" y="5780284"/>
            <a:ext cx="1371600" cy="94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2" name="Straight Arrow Connector 11">
            <a:extLst>
              <a:ext uri="{FF2B5EF4-FFF2-40B4-BE49-F238E27FC236}">
                <a16:creationId xmlns:a16="http://schemas.microsoft.com/office/drawing/2014/main" id="{645E1F2D-76E0-4F11-BF06-548FAF64EAD7}"/>
              </a:ext>
            </a:extLst>
          </p:cNvPr>
          <p:cNvCxnSpPr/>
          <p:nvPr/>
        </p:nvCxnSpPr>
        <p:spPr>
          <a:xfrm flipH="1">
            <a:off x="4058818" y="2246522"/>
            <a:ext cx="513184" cy="2239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AD48ACC-646B-440A-8DB1-4C4D968AA9DA}"/>
              </a:ext>
            </a:extLst>
          </p:cNvPr>
          <p:cNvCxnSpPr/>
          <p:nvPr/>
        </p:nvCxnSpPr>
        <p:spPr>
          <a:xfrm>
            <a:off x="2477279" y="2569338"/>
            <a:ext cx="216937" cy="1094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721832-CF83-4B4E-86BD-EDFFF3A213FF}"/>
              </a:ext>
            </a:extLst>
          </p:cNvPr>
          <p:cNvCxnSpPr/>
          <p:nvPr/>
        </p:nvCxnSpPr>
        <p:spPr>
          <a:xfrm flipH="1" flipV="1">
            <a:off x="3463991" y="2855344"/>
            <a:ext cx="160953" cy="1609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AB54C1-1C0F-41B9-925A-3692C0BFA2E9}"/>
              </a:ext>
            </a:extLst>
          </p:cNvPr>
          <p:cNvCxnSpPr>
            <a:cxnSpLocks/>
          </p:cNvCxnSpPr>
          <p:nvPr/>
        </p:nvCxnSpPr>
        <p:spPr>
          <a:xfrm flipV="1">
            <a:off x="3016122" y="2788864"/>
            <a:ext cx="0" cy="1609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820D15-D5E1-4739-88AD-E1192C36CAA3}"/>
              </a:ext>
            </a:extLst>
          </p:cNvPr>
          <p:cNvCxnSpPr>
            <a:cxnSpLocks/>
          </p:cNvCxnSpPr>
          <p:nvPr/>
        </p:nvCxnSpPr>
        <p:spPr>
          <a:xfrm flipH="1">
            <a:off x="7728473" y="4483727"/>
            <a:ext cx="457352" cy="2726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A66258D-476C-4677-B13A-15CE67702B93}"/>
              </a:ext>
            </a:extLst>
          </p:cNvPr>
          <p:cNvCxnSpPr>
            <a:cxnSpLocks/>
          </p:cNvCxnSpPr>
          <p:nvPr/>
        </p:nvCxnSpPr>
        <p:spPr>
          <a:xfrm>
            <a:off x="6312975" y="4698586"/>
            <a:ext cx="200608" cy="1246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2E7FE03-0542-4935-99B3-F27D30D0459B}"/>
              </a:ext>
            </a:extLst>
          </p:cNvPr>
          <p:cNvSpPr txBox="1"/>
          <p:nvPr/>
        </p:nvSpPr>
        <p:spPr>
          <a:xfrm>
            <a:off x="5569575" y="1531905"/>
            <a:ext cx="3435998" cy="1323439"/>
          </a:xfrm>
          <a:prstGeom prst="rect">
            <a:avLst/>
          </a:prstGeom>
          <a:noFill/>
        </p:spPr>
        <p:txBody>
          <a:bodyPr wrap="square" rtlCol="0">
            <a:spAutoFit/>
          </a:bodyPr>
          <a:lstStyle/>
          <a:p>
            <a:pPr>
              <a:buNone/>
            </a:pPr>
            <a:r>
              <a:rPr lang="en-US" sz="1600" b="1" dirty="0"/>
              <a:t>Discharge Lake</a:t>
            </a:r>
            <a:r>
              <a:rPr lang="en-US" sz="1600" dirty="0"/>
              <a:t>: No outflow from lake to groundwater on either side or bottom. Lack of strong vertical gradients. </a:t>
            </a:r>
            <a:r>
              <a:rPr lang="en-US" sz="1600" b="1" dirty="0"/>
              <a:t>Similar to Van Etten Lake</a:t>
            </a:r>
          </a:p>
        </p:txBody>
      </p:sp>
      <p:sp>
        <p:nvSpPr>
          <p:cNvPr id="24" name="Freeform: Shape 23">
            <a:extLst>
              <a:ext uri="{FF2B5EF4-FFF2-40B4-BE49-F238E27FC236}">
                <a16:creationId xmlns:a16="http://schemas.microsoft.com/office/drawing/2014/main" id="{54002E69-D039-4F83-A281-D53B5EB886B3}"/>
              </a:ext>
            </a:extLst>
          </p:cNvPr>
          <p:cNvSpPr/>
          <p:nvPr/>
        </p:nvSpPr>
        <p:spPr>
          <a:xfrm>
            <a:off x="2694215" y="2601588"/>
            <a:ext cx="979715" cy="139959"/>
          </a:xfrm>
          <a:custGeom>
            <a:avLst/>
            <a:gdLst>
              <a:gd name="connsiteX0" fmla="*/ 0 w 1306286"/>
              <a:gd name="connsiteY0" fmla="*/ 0 h 186612"/>
              <a:gd name="connsiteX1" fmla="*/ 1306286 w 1306286"/>
              <a:gd name="connsiteY1" fmla="*/ 18661 h 186612"/>
              <a:gd name="connsiteX2" fmla="*/ 970384 w 1306286"/>
              <a:gd name="connsiteY2" fmla="*/ 139959 h 186612"/>
              <a:gd name="connsiteX3" fmla="*/ 634482 w 1306286"/>
              <a:gd name="connsiteY3" fmla="*/ 186612 h 186612"/>
              <a:gd name="connsiteX4" fmla="*/ 242596 w 1306286"/>
              <a:gd name="connsiteY4" fmla="*/ 111967 h 186612"/>
              <a:gd name="connsiteX5" fmla="*/ 0 w 1306286"/>
              <a:gd name="connsiteY5" fmla="*/ 0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286" h="186612">
                <a:moveTo>
                  <a:pt x="0" y="0"/>
                </a:moveTo>
                <a:lnTo>
                  <a:pt x="1306286" y="18661"/>
                </a:lnTo>
                <a:lnTo>
                  <a:pt x="970384" y="139959"/>
                </a:lnTo>
                <a:lnTo>
                  <a:pt x="634482" y="186612"/>
                </a:lnTo>
                <a:lnTo>
                  <a:pt x="242596" y="111967"/>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C3E25A88-3C3E-4F75-970E-24102F169CC1}"/>
              </a:ext>
            </a:extLst>
          </p:cNvPr>
          <p:cNvSpPr/>
          <p:nvPr/>
        </p:nvSpPr>
        <p:spPr>
          <a:xfrm>
            <a:off x="6591974" y="4756405"/>
            <a:ext cx="979715" cy="139959"/>
          </a:xfrm>
          <a:custGeom>
            <a:avLst/>
            <a:gdLst>
              <a:gd name="connsiteX0" fmla="*/ 0 w 1306286"/>
              <a:gd name="connsiteY0" fmla="*/ 0 h 186612"/>
              <a:gd name="connsiteX1" fmla="*/ 1306286 w 1306286"/>
              <a:gd name="connsiteY1" fmla="*/ 18661 h 186612"/>
              <a:gd name="connsiteX2" fmla="*/ 970384 w 1306286"/>
              <a:gd name="connsiteY2" fmla="*/ 139959 h 186612"/>
              <a:gd name="connsiteX3" fmla="*/ 634482 w 1306286"/>
              <a:gd name="connsiteY3" fmla="*/ 186612 h 186612"/>
              <a:gd name="connsiteX4" fmla="*/ 242596 w 1306286"/>
              <a:gd name="connsiteY4" fmla="*/ 111967 h 186612"/>
              <a:gd name="connsiteX5" fmla="*/ 0 w 1306286"/>
              <a:gd name="connsiteY5" fmla="*/ 0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286" h="186612">
                <a:moveTo>
                  <a:pt x="0" y="0"/>
                </a:moveTo>
                <a:lnTo>
                  <a:pt x="1306286" y="18661"/>
                </a:lnTo>
                <a:lnTo>
                  <a:pt x="970384" y="139959"/>
                </a:lnTo>
                <a:lnTo>
                  <a:pt x="634482" y="186612"/>
                </a:lnTo>
                <a:lnTo>
                  <a:pt x="242596" y="111967"/>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Arrow: Right 25">
            <a:extLst>
              <a:ext uri="{FF2B5EF4-FFF2-40B4-BE49-F238E27FC236}">
                <a16:creationId xmlns:a16="http://schemas.microsoft.com/office/drawing/2014/main" id="{D3B6A21E-8237-489D-9C98-CECEE8AE9AD2}"/>
              </a:ext>
            </a:extLst>
          </p:cNvPr>
          <p:cNvSpPr/>
          <p:nvPr/>
        </p:nvSpPr>
        <p:spPr>
          <a:xfrm rot="10800000">
            <a:off x="5398146" y="2840976"/>
            <a:ext cx="1371600" cy="94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3046B329-1B06-46D1-A395-36592F0E6817}"/>
              </a:ext>
            </a:extLst>
          </p:cNvPr>
          <p:cNvSpPr/>
          <p:nvPr/>
        </p:nvSpPr>
        <p:spPr bwMode="auto">
          <a:xfrm>
            <a:off x="3382842" y="6088940"/>
            <a:ext cx="744659" cy="19123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19" name="Slide Number Placeholder 2">
            <a:extLst>
              <a:ext uri="{FF2B5EF4-FFF2-40B4-BE49-F238E27FC236}">
                <a16:creationId xmlns:a16="http://schemas.microsoft.com/office/drawing/2014/main" id="{77013CA8-83A0-48B9-B8B5-FAE6FB51A4A9}"/>
              </a:ext>
            </a:extLst>
          </p:cNvPr>
          <p:cNvSpPr txBox="1">
            <a:spLocks/>
          </p:cNvSpPr>
          <p:nvPr/>
        </p:nvSpPr>
        <p:spPr>
          <a:xfrm>
            <a:off x="8734111" y="6494353"/>
            <a:ext cx="542924" cy="254044"/>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defPPr>
              <a:defRPr lang="en-US"/>
            </a:defPPr>
            <a:lvl1pPr algn="l" rtl="0" fontAlgn="base">
              <a:spcBef>
                <a:spcPct val="20000"/>
              </a:spcBef>
              <a:spcAft>
                <a:spcPct val="0"/>
              </a:spcAft>
              <a:buChar char="•"/>
              <a:defRPr sz="2400" kern="1200">
                <a:solidFill>
                  <a:schemeClr val="tx1"/>
                </a:solidFill>
                <a:latin typeface="Arial" charset="0"/>
                <a:ea typeface="+mn-ea"/>
                <a:cs typeface="+mn-cs"/>
              </a:defRPr>
            </a:lvl1pPr>
            <a:lvl2pPr marL="457200" algn="l" rtl="0" fontAlgn="base">
              <a:spcBef>
                <a:spcPct val="20000"/>
              </a:spcBef>
              <a:spcAft>
                <a:spcPct val="0"/>
              </a:spcAft>
              <a:buChar char="•"/>
              <a:defRPr sz="2400" kern="1200">
                <a:solidFill>
                  <a:schemeClr val="tx1"/>
                </a:solidFill>
                <a:latin typeface="Arial" charset="0"/>
                <a:ea typeface="+mn-ea"/>
                <a:cs typeface="+mn-cs"/>
              </a:defRPr>
            </a:lvl2pPr>
            <a:lvl3pPr marL="914400" algn="l" rtl="0" fontAlgn="base">
              <a:spcBef>
                <a:spcPct val="20000"/>
              </a:spcBef>
              <a:spcAft>
                <a:spcPct val="0"/>
              </a:spcAft>
              <a:buChar char="•"/>
              <a:defRPr sz="2400" kern="1200">
                <a:solidFill>
                  <a:schemeClr val="tx1"/>
                </a:solidFill>
                <a:latin typeface="Arial" charset="0"/>
                <a:ea typeface="+mn-ea"/>
                <a:cs typeface="+mn-cs"/>
              </a:defRPr>
            </a:lvl3pPr>
            <a:lvl4pPr marL="1371600" algn="l" rtl="0" fontAlgn="base">
              <a:spcBef>
                <a:spcPct val="20000"/>
              </a:spcBef>
              <a:spcAft>
                <a:spcPct val="0"/>
              </a:spcAft>
              <a:buChar char="•"/>
              <a:defRPr sz="2400" kern="1200">
                <a:solidFill>
                  <a:schemeClr val="tx1"/>
                </a:solidFill>
                <a:latin typeface="Arial" charset="0"/>
                <a:ea typeface="+mn-ea"/>
                <a:cs typeface="+mn-cs"/>
              </a:defRPr>
            </a:lvl4pPr>
            <a:lvl5pPr marL="1828800" algn="l" rtl="0" fontAlgn="base">
              <a:spcBef>
                <a:spcPct val="2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None/>
            </a:pPr>
            <a:fld id="{69C8E493-8255-40C2-A83F-019E5C054B6D}" type="slidenum">
              <a:rPr lang="en-US" sz="1051" b="1" smtClean="0"/>
              <a:pPr>
                <a:buNone/>
              </a:pPr>
              <a:t>41</a:t>
            </a:fld>
            <a:endParaRPr lang="en-US" sz="1051" b="1" dirty="0"/>
          </a:p>
        </p:txBody>
      </p:sp>
    </p:spTree>
    <p:extLst>
      <p:ext uri="{BB962C8B-B14F-4D97-AF65-F5344CB8AC3E}">
        <p14:creationId xmlns:p14="http://schemas.microsoft.com/office/powerpoint/2010/main" val="4008254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0873E3-505C-412B-A169-8C096BBD78B4}"/>
              </a:ext>
            </a:extLst>
          </p:cNvPr>
          <p:cNvSpPr>
            <a:spLocks noGrp="1"/>
          </p:cNvSpPr>
          <p:nvPr>
            <p:ph idx="1"/>
          </p:nvPr>
        </p:nvSpPr>
        <p:spPr>
          <a:xfrm>
            <a:off x="128154" y="1083659"/>
            <a:ext cx="8901548" cy="4021742"/>
          </a:xfrm>
        </p:spPr>
        <p:txBody>
          <a:bodyPr/>
          <a:lstStyle/>
          <a:p>
            <a:r>
              <a:rPr lang="en-US" sz="2000" dirty="0"/>
              <a:t>Groundwater gradients are toward stream in gaining streams, and away from stream in losing streams.</a:t>
            </a:r>
          </a:p>
          <a:p>
            <a:r>
              <a:rPr lang="en-US" sz="2000" dirty="0"/>
              <a:t>Au Sable River and Van Etten Creek show gradients toward the stream, characteristic of a gaining stream</a:t>
            </a:r>
          </a:p>
          <a:p>
            <a:endParaRPr lang="en-US" dirty="0"/>
          </a:p>
        </p:txBody>
      </p:sp>
      <p:pic>
        <p:nvPicPr>
          <p:cNvPr id="3" name="Picture 2">
            <a:extLst>
              <a:ext uri="{FF2B5EF4-FFF2-40B4-BE49-F238E27FC236}">
                <a16:creationId xmlns:a16="http://schemas.microsoft.com/office/drawing/2014/main" id="{EB827489-0A35-4E16-A8C3-9FC0495D52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6109" y="2501191"/>
            <a:ext cx="6209783" cy="3760574"/>
          </a:xfrm>
          <a:prstGeom prst="rect">
            <a:avLst/>
          </a:prstGeom>
        </p:spPr>
      </p:pic>
      <p:sp>
        <p:nvSpPr>
          <p:cNvPr id="4" name="TextBox 3">
            <a:extLst>
              <a:ext uri="{FF2B5EF4-FFF2-40B4-BE49-F238E27FC236}">
                <a16:creationId xmlns:a16="http://schemas.microsoft.com/office/drawing/2014/main" id="{C26F7A59-1A92-4FB7-A64C-2D281B884FA4}"/>
              </a:ext>
            </a:extLst>
          </p:cNvPr>
          <p:cNvSpPr txBox="1"/>
          <p:nvPr/>
        </p:nvSpPr>
        <p:spPr>
          <a:xfrm>
            <a:off x="6824614" y="5923211"/>
            <a:ext cx="1776461" cy="338554"/>
          </a:xfrm>
          <a:prstGeom prst="rect">
            <a:avLst/>
          </a:prstGeom>
          <a:noFill/>
        </p:spPr>
        <p:txBody>
          <a:bodyPr wrap="square" rtlCol="0">
            <a:spAutoFit/>
          </a:bodyPr>
          <a:lstStyle/>
          <a:p>
            <a:pPr>
              <a:buNone/>
            </a:pPr>
            <a:r>
              <a:rPr lang="en-US" sz="1600" dirty="0"/>
              <a:t>T.C. Winter, 1999</a:t>
            </a:r>
          </a:p>
        </p:txBody>
      </p:sp>
      <p:sp>
        <p:nvSpPr>
          <p:cNvPr id="10" name="Title 9">
            <a:extLst>
              <a:ext uri="{FF2B5EF4-FFF2-40B4-BE49-F238E27FC236}">
                <a16:creationId xmlns:a16="http://schemas.microsoft.com/office/drawing/2014/main" id="{956AF7BE-6478-46F0-A43F-7A0830B4AFEC}"/>
              </a:ext>
            </a:extLst>
          </p:cNvPr>
          <p:cNvSpPr>
            <a:spLocks noGrp="1"/>
          </p:cNvSpPr>
          <p:nvPr>
            <p:ph type="title" idx="4294967295"/>
          </p:nvPr>
        </p:nvSpPr>
        <p:spPr>
          <a:xfrm>
            <a:off x="608348" y="589308"/>
            <a:ext cx="7864475" cy="685800"/>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Groundwater Gradients in Gaining Streams and Losing Streams </a:t>
            </a:r>
            <a:b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Slide Number Placeholder 2">
            <a:extLst>
              <a:ext uri="{FF2B5EF4-FFF2-40B4-BE49-F238E27FC236}">
                <a16:creationId xmlns:a16="http://schemas.microsoft.com/office/drawing/2014/main" id="{85064CD0-4B0F-4C6A-A0C2-DA085623F74B}"/>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42</a:t>
            </a:fld>
            <a:endParaRPr lang="en-US" sz="1051" b="1" dirty="0">
              <a:solidFill>
                <a:schemeClr val="tx1"/>
              </a:solidFill>
            </a:endParaRPr>
          </a:p>
        </p:txBody>
      </p:sp>
    </p:spTree>
    <p:extLst>
      <p:ext uri="{BB962C8B-B14F-4D97-AF65-F5344CB8AC3E}">
        <p14:creationId xmlns:p14="http://schemas.microsoft.com/office/powerpoint/2010/main" val="2343957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D091-AB25-4CB7-9854-F995FFCEB68F}"/>
              </a:ext>
            </a:extLst>
          </p:cNvPr>
          <p:cNvSpPr>
            <a:spLocks noGrp="1"/>
          </p:cNvSpPr>
          <p:nvPr>
            <p:ph type="title" idx="4294967295"/>
          </p:nvPr>
        </p:nvSpPr>
        <p:spPr>
          <a:xfrm>
            <a:off x="226288" y="636364"/>
            <a:ext cx="8229600" cy="584343"/>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Geology back up slides</a:t>
            </a:r>
          </a:p>
        </p:txBody>
      </p:sp>
      <p:sp>
        <p:nvSpPr>
          <p:cNvPr id="30" name="Slide Number Placeholder 2">
            <a:extLst>
              <a:ext uri="{FF2B5EF4-FFF2-40B4-BE49-F238E27FC236}">
                <a16:creationId xmlns:a16="http://schemas.microsoft.com/office/drawing/2014/main" id="{6F933F89-B5CC-425A-A5E0-AC6A48F9FE83}"/>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43</a:t>
            </a:fld>
            <a:endParaRPr lang="en-US" sz="1051" b="1" dirty="0">
              <a:solidFill>
                <a:schemeClr val="tx1"/>
              </a:solidFill>
            </a:endParaRPr>
          </a:p>
        </p:txBody>
      </p:sp>
      <p:pic>
        <p:nvPicPr>
          <p:cNvPr id="29" name="Picture 28">
            <a:extLst>
              <a:ext uri="{FF2B5EF4-FFF2-40B4-BE49-F238E27FC236}">
                <a16:creationId xmlns:a16="http://schemas.microsoft.com/office/drawing/2014/main" id="{0537EEC9-D661-4459-B0EA-C8C0D1AE3B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7341" y="5856168"/>
            <a:ext cx="1565134" cy="421238"/>
          </a:xfrm>
          <a:prstGeom prst="rect">
            <a:avLst/>
          </a:prstGeom>
          <a:effectLst/>
        </p:spPr>
      </p:pic>
    </p:spTree>
    <p:extLst>
      <p:ext uri="{BB962C8B-B14F-4D97-AF65-F5344CB8AC3E}">
        <p14:creationId xmlns:p14="http://schemas.microsoft.com/office/powerpoint/2010/main" val="2412719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A5C757-18BA-4036-AD38-FD82D761C5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1385" y="1162050"/>
            <a:ext cx="6809411" cy="5143500"/>
          </a:xfrm>
          <a:prstGeom prst="rect">
            <a:avLst/>
          </a:prstGeom>
        </p:spPr>
      </p:pic>
      <p:sp>
        <p:nvSpPr>
          <p:cNvPr id="20" name="Freeform: Shape 19">
            <a:extLst>
              <a:ext uri="{FF2B5EF4-FFF2-40B4-BE49-F238E27FC236}">
                <a16:creationId xmlns:a16="http://schemas.microsoft.com/office/drawing/2014/main" id="{769F72EE-A848-4E9A-8E5B-4CEC91AE9161}"/>
              </a:ext>
            </a:extLst>
          </p:cNvPr>
          <p:cNvSpPr/>
          <p:nvPr/>
        </p:nvSpPr>
        <p:spPr>
          <a:xfrm>
            <a:off x="3549398" y="3785148"/>
            <a:ext cx="4808863" cy="1115458"/>
          </a:xfrm>
          <a:custGeom>
            <a:avLst/>
            <a:gdLst>
              <a:gd name="connsiteX0" fmla="*/ 0 w 6411817"/>
              <a:gd name="connsiteY0" fmla="*/ 374573 h 1487277"/>
              <a:gd name="connsiteX1" fmla="*/ 760164 w 6411817"/>
              <a:gd name="connsiteY1" fmla="*/ 418641 h 1487277"/>
              <a:gd name="connsiteX2" fmla="*/ 1299990 w 6411817"/>
              <a:gd name="connsiteY2" fmla="*/ 473725 h 1487277"/>
              <a:gd name="connsiteX3" fmla="*/ 1729648 w 6411817"/>
              <a:gd name="connsiteY3" fmla="*/ 473725 h 1487277"/>
              <a:gd name="connsiteX4" fmla="*/ 1961002 w 6411817"/>
              <a:gd name="connsiteY4" fmla="*/ 484742 h 1487277"/>
              <a:gd name="connsiteX5" fmla="*/ 2203374 w 6411817"/>
              <a:gd name="connsiteY5" fmla="*/ 484742 h 1487277"/>
              <a:gd name="connsiteX6" fmla="*/ 2423711 w 6411817"/>
              <a:gd name="connsiteY6" fmla="*/ 385590 h 1487277"/>
              <a:gd name="connsiteX7" fmla="*/ 2511846 w 6411817"/>
              <a:gd name="connsiteY7" fmla="*/ 231354 h 1487277"/>
              <a:gd name="connsiteX8" fmla="*/ 2555913 w 6411817"/>
              <a:gd name="connsiteY8" fmla="*/ 77118 h 1487277"/>
              <a:gd name="connsiteX9" fmla="*/ 2622015 w 6411817"/>
              <a:gd name="connsiteY9" fmla="*/ 11017 h 1487277"/>
              <a:gd name="connsiteX10" fmla="*/ 2710149 w 6411817"/>
              <a:gd name="connsiteY10" fmla="*/ 0 h 1487277"/>
              <a:gd name="connsiteX11" fmla="*/ 2754217 w 6411817"/>
              <a:gd name="connsiteY11" fmla="*/ 66101 h 1487277"/>
              <a:gd name="connsiteX12" fmla="*/ 2809301 w 6411817"/>
              <a:gd name="connsiteY12" fmla="*/ 88135 h 1487277"/>
              <a:gd name="connsiteX13" fmla="*/ 2842352 w 6411817"/>
              <a:gd name="connsiteY13" fmla="*/ 187287 h 1487277"/>
              <a:gd name="connsiteX14" fmla="*/ 2941504 w 6411817"/>
              <a:gd name="connsiteY14" fmla="*/ 253388 h 1487277"/>
              <a:gd name="connsiteX15" fmla="*/ 3106757 w 6411817"/>
              <a:gd name="connsiteY15" fmla="*/ 253388 h 1487277"/>
              <a:gd name="connsiteX16" fmla="*/ 3272010 w 6411817"/>
              <a:gd name="connsiteY16" fmla="*/ 242371 h 1487277"/>
              <a:gd name="connsiteX17" fmla="*/ 3393195 w 6411817"/>
              <a:gd name="connsiteY17" fmla="*/ 187287 h 1487277"/>
              <a:gd name="connsiteX18" fmla="*/ 3525398 w 6411817"/>
              <a:gd name="connsiteY18" fmla="*/ 154236 h 1487277"/>
              <a:gd name="connsiteX19" fmla="*/ 3646583 w 6411817"/>
              <a:gd name="connsiteY19" fmla="*/ 132202 h 1487277"/>
              <a:gd name="connsiteX20" fmla="*/ 3888954 w 6411817"/>
              <a:gd name="connsiteY20" fmla="*/ 132202 h 1487277"/>
              <a:gd name="connsiteX21" fmla="*/ 4065224 w 6411817"/>
              <a:gd name="connsiteY21" fmla="*/ 198304 h 1487277"/>
              <a:gd name="connsiteX22" fmla="*/ 4153359 w 6411817"/>
              <a:gd name="connsiteY22" fmla="*/ 308472 h 1487277"/>
              <a:gd name="connsiteX23" fmla="*/ 4263528 w 6411817"/>
              <a:gd name="connsiteY23" fmla="*/ 407624 h 1487277"/>
              <a:gd name="connsiteX24" fmla="*/ 4362680 w 6411817"/>
              <a:gd name="connsiteY24" fmla="*/ 440675 h 1487277"/>
              <a:gd name="connsiteX25" fmla="*/ 4483865 w 6411817"/>
              <a:gd name="connsiteY25" fmla="*/ 495759 h 1487277"/>
              <a:gd name="connsiteX26" fmla="*/ 5409282 w 6411817"/>
              <a:gd name="connsiteY26" fmla="*/ 440675 h 1487277"/>
              <a:gd name="connsiteX27" fmla="*/ 6411817 w 6411817"/>
              <a:gd name="connsiteY27" fmla="*/ 539826 h 1487277"/>
              <a:gd name="connsiteX28" fmla="*/ 6356733 w 6411817"/>
              <a:gd name="connsiteY28" fmla="*/ 1487277 h 1487277"/>
              <a:gd name="connsiteX29" fmla="*/ 5530468 w 6411817"/>
              <a:gd name="connsiteY29" fmla="*/ 1377108 h 1487277"/>
              <a:gd name="connsiteX30" fmla="*/ 5321147 w 6411817"/>
              <a:gd name="connsiteY30" fmla="*/ 1377108 h 1487277"/>
              <a:gd name="connsiteX31" fmla="*/ 4957590 w 6411817"/>
              <a:gd name="connsiteY31" fmla="*/ 1355075 h 1487277"/>
              <a:gd name="connsiteX32" fmla="*/ 4638101 w 6411817"/>
              <a:gd name="connsiteY32" fmla="*/ 1322024 h 1487277"/>
              <a:gd name="connsiteX33" fmla="*/ 4384713 w 6411817"/>
              <a:gd name="connsiteY33" fmla="*/ 1322024 h 1487277"/>
              <a:gd name="connsiteX34" fmla="*/ 4164376 w 6411817"/>
              <a:gd name="connsiteY34" fmla="*/ 1266940 h 1487277"/>
              <a:gd name="connsiteX35" fmla="*/ 3822853 w 6411817"/>
              <a:gd name="connsiteY35" fmla="*/ 1211855 h 1487277"/>
              <a:gd name="connsiteX36" fmla="*/ 3668617 w 6411817"/>
              <a:gd name="connsiteY36" fmla="*/ 1178805 h 1487277"/>
              <a:gd name="connsiteX37" fmla="*/ 3514381 w 6411817"/>
              <a:gd name="connsiteY37" fmla="*/ 1156771 h 1487277"/>
              <a:gd name="connsiteX38" fmla="*/ 3327094 w 6411817"/>
              <a:gd name="connsiteY38" fmla="*/ 1101687 h 1487277"/>
              <a:gd name="connsiteX39" fmla="*/ 3139807 w 6411817"/>
              <a:gd name="connsiteY39" fmla="*/ 1068636 h 1487277"/>
              <a:gd name="connsiteX40" fmla="*/ 2974554 w 6411817"/>
              <a:gd name="connsiteY40" fmla="*/ 1035586 h 1487277"/>
              <a:gd name="connsiteX41" fmla="*/ 2853369 w 6411817"/>
              <a:gd name="connsiteY41" fmla="*/ 1002535 h 1487277"/>
              <a:gd name="connsiteX42" fmla="*/ 2644048 w 6411817"/>
              <a:gd name="connsiteY42" fmla="*/ 947451 h 1487277"/>
              <a:gd name="connsiteX43" fmla="*/ 2456762 w 6411817"/>
              <a:gd name="connsiteY43" fmla="*/ 958467 h 1487277"/>
              <a:gd name="connsiteX44" fmla="*/ 2236424 w 6411817"/>
              <a:gd name="connsiteY44" fmla="*/ 1002535 h 1487277"/>
              <a:gd name="connsiteX45" fmla="*/ 2060154 w 6411817"/>
              <a:gd name="connsiteY45" fmla="*/ 1090670 h 1487277"/>
              <a:gd name="connsiteX46" fmla="*/ 1916935 w 6411817"/>
              <a:gd name="connsiteY46" fmla="*/ 1145754 h 1487277"/>
              <a:gd name="connsiteX47" fmla="*/ 1773716 w 6411817"/>
              <a:gd name="connsiteY47" fmla="*/ 1189822 h 1487277"/>
              <a:gd name="connsiteX48" fmla="*/ 1553378 w 6411817"/>
              <a:gd name="connsiteY48" fmla="*/ 1211855 h 1487277"/>
              <a:gd name="connsiteX49" fmla="*/ 1355075 w 6411817"/>
              <a:gd name="connsiteY49" fmla="*/ 1211855 h 1487277"/>
              <a:gd name="connsiteX50" fmla="*/ 1123721 w 6411817"/>
              <a:gd name="connsiteY50" fmla="*/ 1211855 h 1487277"/>
              <a:gd name="connsiteX51" fmla="*/ 936434 w 6411817"/>
              <a:gd name="connsiteY51" fmla="*/ 1178805 h 1487277"/>
              <a:gd name="connsiteX52" fmla="*/ 760164 w 6411817"/>
              <a:gd name="connsiteY52" fmla="*/ 1145754 h 1487277"/>
              <a:gd name="connsiteX53" fmla="*/ 605928 w 6411817"/>
              <a:gd name="connsiteY53" fmla="*/ 1101687 h 1487277"/>
              <a:gd name="connsiteX54" fmla="*/ 352540 w 6411817"/>
              <a:gd name="connsiteY54" fmla="*/ 1090670 h 1487277"/>
              <a:gd name="connsiteX55" fmla="*/ 165253 w 6411817"/>
              <a:gd name="connsiteY55" fmla="*/ 1090670 h 1487277"/>
              <a:gd name="connsiteX56" fmla="*/ 44068 w 6411817"/>
              <a:gd name="connsiteY56" fmla="*/ 1090670 h 1487277"/>
              <a:gd name="connsiteX57" fmla="*/ 22034 w 6411817"/>
              <a:gd name="connsiteY57" fmla="*/ 1090670 h 1487277"/>
              <a:gd name="connsiteX58" fmla="*/ 11017 w 6411817"/>
              <a:gd name="connsiteY58" fmla="*/ 462708 h 148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411817" h="1487277">
                <a:moveTo>
                  <a:pt x="0" y="374573"/>
                </a:moveTo>
                <a:lnTo>
                  <a:pt x="760164" y="418641"/>
                </a:lnTo>
                <a:lnTo>
                  <a:pt x="1299990" y="473725"/>
                </a:lnTo>
                <a:lnTo>
                  <a:pt x="1729648" y="473725"/>
                </a:lnTo>
                <a:lnTo>
                  <a:pt x="1961002" y="484742"/>
                </a:lnTo>
                <a:lnTo>
                  <a:pt x="2203374" y="484742"/>
                </a:lnTo>
                <a:lnTo>
                  <a:pt x="2423711" y="385590"/>
                </a:lnTo>
                <a:lnTo>
                  <a:pt x="2511846" y="231354"/>
                </a:lnTo>
                <a:lnTo>
                  <a:pt x="2555913" y="77118"/>
                </a:lnTo>
                <a:lnTo>
                  <a:pt x="2622015" y="11017"/>
                </a:lnTo>
                <a:lnTo>
                  <a:pt x="2710149" y="0"/>
                </a:lnTo>
                <a:lnTo>
                  <a:pt x="2754217" y="66101"/>
                </a:lnTo>
                <a:lnTo>
                  <a:pt x="2809301" y="88135"/>
                </a:lnTo>
                <a:lnTo>
                  <a:pt x="2842352" y="187287"/>
                </a:lnTo>
                <a:lnTo>
                  <a:pt x="2941504" y="253388"/>
                </a:lnTo>
                <a:lnTo>
                  <a:pt x="3106757" y="253388"/>
                </a:lnTo>
                <a:lnTo>
                  <a:pt x="3272010" y="242371"/>
                </a:lnTo>
                <a:lnTo>
                  <a:pt x="3393195" y="187287"/>
                </a:lnTo>
                <a:lnTo>
                  <a:pt x="3525398" y="154236"/>
                </a:lnTo>
                <a:lnTo>
                  <a:pt x="3646583" y="132202"/>
                </a:lnTo>
                <a:lnTo>
                  <a:pt x="3888954" y="132202"/>
                </a:lnTo>
                <a:lnTo>
                  <a:pt x="4065224" y="198304"/>
                </a:lnTo>
                <a:lnTo>
                  <a:pt x="4153359" y="308472"/>
                </a:lnTo>
                <a:lnTo>
                  <a:pt x="4263528" y="407624"/>
                </a:lnTo>
                <a:lnTo>
                  <a:pt x="4362680" y="440675"/>
                </a:lnTo>
                <a:lnTo>
                  <a:pt x="4483865" y="495759"/>
                </a:lnTo>
                <a:lnTo>
                  <a:pt x="5409282" y="440675"/>
                </a:lnTo>
                <a:lnTo>
                  <a:pt x="6411817" y="539826"/>
                </a:lnTo>
                <a:lnTo>
                  <a:pt x="6356733" y="1487277"/>
                </a:lnTo>
                <a:lnTo>
                  <a:pt x="5530468" y="1377108"/>
                </a:lnTo>
                <a:lnTo>
                  <a:pt x="5321147" y="1377108"/>
                </a:lnTo>
                <a:lnTo>
                  <a:pt x="4957590" y="1355075"/>
                </a:lnTo>
                <a:lnTo>
                  <a:pt x="4638101" y="1322024"/>
                </a:lnTo>
                <a:lnTo>
                  <a:pt x="4384713" y="1322024"/>
                </a:lnTo>
                <a:lnTo>
                  <a:pt x="4164376" y="1266940"/>
                </a:lnTo>
                <a:lnTo>
                  <a:pt x="3822853" y="1211855"/>
                </a:lnTo>
                <a:lnTo>
                  <a:pt x="3668617" y="1178805"/>
                </a:lnTo>
                <a:lnTo>
                  <a:pt x="3514381" y="1156771"/>
                </a:lnTo>
                <a:lnTo>
                  <a:pt x="3327094" y="1101687"/>
                </a:lnTo>
                <a:lnTo>
                  <a:pt x="3139807" y="1068636"/>
                </a:lnTo>
                <a:lnTo>
                  <a:pt x="2974554" y="1035586"/>
                </a:lnTo>
                <a:lnTo>
                  <a:pt x="2853369" y="1002535"/>
                </a:lnTo>
                <a:lnTo>
                  <a:pt x="2644048" y="947451"/>
                </a:lnTo>
                <a:lnTo>
                  <a:pt x="2456762" y="958467"/>
                </a:lnTo>
                <a:lnTo>
                  <a:pt x="2236424" y="1002535"/>
                </a:lnTo>
                <a:lnTo>
                  <a:pt x="2060154" y="1090670"/>
                </a:lnTo>
                <a:lnTo>
                  <a:pt x="1916935" y="1145754"/>
                </a:lnTo>
                <a:lnTo>
                  <a:pt x="1773716" y="1189822"/>
                </a:lnTo>
                <a:lnTo>
                  <a:pt x="1553378" y="1211855"/>
                </a:lnTo>
                <a:lnTo>
                  <a:pt x="1355075" y="1211855"/>
                </a:lnTo>
                <a:lnTo>
                  <a:pt x="1123721" y="1211855"/>
                </a:lnTo>
                <a:lnTo>
                  <a:pt x="936434" y="1178805"/>
                </a:lnTo>
                <a:lnTo>
                  <a:pt x="760164" y="1145754"/>
                </a:lnTo>
                <a:lnTo>
                  <a:pt x="605928" y="1101687"/>
                </a:lnTo>
                <a:lnTo>
                  <a:pt x="352540" y="1090670"/>
                </a:lnTo>
                <a:lnTo>
                  <a:pt x="165253" y="1090670"/>
                </a:lnTo>
                <a:lnTo>
                  <a:pt x="44068" y="1090670"/>
                </a:lnTo>
                <a:lnTo>
                  <a:pt x="22034" y="1090670"/>
                </a:lnTo>
                <a:lnTo>
                  <a:pt x="11017" y="462708"/>
                </a:lnTo>
              </a:path>
            </a:pathLst>
          </a:custGeom>
          <a:solidFill>
            <a:srgbClr val="ACD4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5E13EF3B-37C3-4E85-9981-35628F53C51C}"/>
              </a:ext>
            </a:extLst>
          </p:cNvPr>
          <p:cNvSpPr/>
          <p:nvPr/>
        </p:nvSpPr>
        <p:spPr>
          <a:xfrm>
            <a:off x="5579942" y="1162050"/>
            <a:ext cx="2272352" cy="5097439"/>
          </a:xfrm>
          <a:custGeom>
            <a:avLst/>
            <a:gdLst>
              <a:gd name="connsiteX0" fmla="*/ 2975212 w 3029803"/>
              <a:gd name="connsiteY0" fmla="*/ 13648 h 6796585"/>
              <a:gd name="connsiteX1" fmla="*/ 2975212 w 3029803"/>
              <a:gd name="connsiteY1" fmla="*/ 1078173 h 6796585"/>
              <a:gd name="connsiteX2" fmla="*/ 3029803 w 3029803"/>
              <a:gd name="connsiteY2" fmla="*/ 1978925 h 6796585"/>
              <a:gd name="connsiteX3" fmla="*/ 2975212 w 3029803"/>
              <a:gd name="connsiteY3" fmla="*/ 3289110 h 6796585"/>
              <a:gd name="connsiteX4" fmla="*/ 3029803 w 3029803"/>
              <a:gd name="connsiteY4" fmla="*/ 4544704 h 6796585"/>
              <a:gd name="connsiteX5" fmla="*/ 2893325 w 3029803"/>
              <a:gd name="connsiteY5" fmla="*/ 6005015 h 6796585"/>
              <a:gd name="connsiteX6" fmla="*/ 2879678 w 3029803"/>
              <a:gd name="connsiteY6" fmla="*/ 6796585 h 6796585"/>
              <a:gd name="connsiteX7" fmla="*/ 2634018 w 3029803"/>
              <a:gd name="connsiteY7" fmla="*/ 6782937 h 6796585"/>
              <a:gd name="connsiteX8" fmla="*/ 2715905 w 3029803"/>
              <a:gd name="connsiteY8" fmla="*/ 5882185 h 6796585"/>
              <a:gd name="connsiteX9" fmla="*/ 2620370 w 3029803"/>
              <a:gd name="connsiteY9" fmla="*/ 5459104 h 6796585"/>
              <a:gd name="connsiteX10" fmla="*/ 2524836 w 3029803"/>
              <a:gd name="connsiteY10" fmla="*/ 5240740 h 6796585"/>
              <a:gd name="connsiteX11" fmla="*/ 2429302 w 3029803"/>
              <a:gd name="connsiteY11" fmla="*/ 5063319 h 6796585"/>
              <a:gd name="connsiteX12" fmla="*/ 2402006 w 3029803"/>
              <a:gd name="connsiteY12" fmla="*/ 4954137 h 6796585"/>
              <a:gd name="connsiteX13" fmla="*/ 2388358 w 3029803"/>
              <a:gd name="connsiteY13" fmla="*/ 4776716 h 6796585"/>
              <a:gd name="connsiteX14" fmla="*/ 2456597 w 3029803"/>
              <a:gd name="connsiteY14" fmla="*/ 4394579 h 6796585"/>
              <a:gd name="connsiteX15" fmla="*/ 2524836 w 3029803"/>
              <a:gd name="connsiteY15" fmla="*/ 4148919 h 6796585"/>
              <a:gd name="connsiteX16" fmla="*/ 2565779 w 3029803"/>
              <a:gd name="connsiteY16" fmla="*/ 3944203 h 6796585"/>
              <a:gd name="connsiteX17" fmla="*/ 2606722 w 3029803"/>
              <a:gd name="connsiteY17" fmla="*/ 3643952 h 6796585"/>
              <a:gd name="connsiteX18" fmla="*/ 2634018 w 3029803"/>
              <a:gd name="connsiteY18" fmla="*/ 3248167 h 6796585"/>
              <a:gd name="connsiteX19" fmla="*/ 2606722 w 3029803"/>
              <a:gd name="connsiteY19" fmla="*/ 2879678 h 6796585"/>
              <a:gd name="connsiteX20" fmla="*/ 2060812 w 3029803"/>
              <a:gd name="connsiteY20" fmla="*/ 2320119 h 6796585"/>
              <a:gd name="connsiteX21" fmla="*/ 1460311 w 3029803"/>
              <a:gd name="connsiteY21" fmla="*/ 1815152 h 6796585"/>
              <a:gd name="connsiteX22" fmla="*/ 914400 w 3029803"/>
              <a:gd name="connsiteY22" fmla="*/ 1364776 h 6796585"/>
              <a:gd name="connsiteX23" fmla="*/ 545911 w 3029803"/>
              <a:gd name="connsiteY23" fmla="*/ 982639 h 6796585"/>
              <a:gd name="connsiteX24" fmla="*/ 300251 w 3029803"/>
              <a:gd name="connsiteY24" fmla="*/ 627797 h 6796585"/>
              <a:gd name="connsiteX25" fmla="*/ 259308 w 3029803"/>
              <a:gd name="connsiteY25" fmla="*/ 423081 h 6796585"/>
              <a:gd name="connsiteX26" fmla="*/ 27296 w 3029803"/>
              <a:gd name="connsiteY26" fmla="*/ 204716 h 6796585"/>
              <a:gd name="connsiteX27" fmla="*/ 0 w 3029803"/>
              <a:gd name="connsiteY27" fmla="*/ 0 h 6796585"/>
              <a:gd name="connsiteX28" fmla="*/ 2852382 w 3029803"/>
              <a:gd name="connsiteY28" fmla="*/ 68239 h 679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9803" h="6796585">
                <a:moveTo>
                  <a:pt x="2975212" y="13648"/>
                </a:moveTo>
                <a:lnTo>
                  <a:pt x="2975212" y="1078173"/>
                </a:lnTo>
                <a:lnTo>
                  <a:pt x="3029803" y="1978925"/>
                </a:lnTo>
                <a:lnTo>
                  <a:pt x="2975212" y="3289110"/>
                </a:lnTo>
                <a:lnTo>
                  <a:pt x="3029803" y="4544704"/>
                </a:lnTo>
                <a:lnTo>
                  <a:pt x="2893325" y="6005015"/>
                </a:lnTo>
                <a:lnTo>
                  <a:pt x="2879678" y="6796585"/>
                </a:lnTo>
                <a:lnTo>
                  <a:pt x="2634018" y="6782937"/>
                </a:lnTo>
                <a:lnTo>
                  <a:pt x="2715905" y="5882185"/>
                </a:lnTo>
                <a:lnTo>
                  <a:pt x="2620370" y="5459104"/>
                </a:lnTo>
                <a:lnTo>
                  <a:pt x="2524836" y="5240740"/>
                </a:lnTo>
                <a:lnTo>
                  <a:pt x="2429302" y="5063319"/>
                </a:lnTo>
                <a:lnTo>
                  <a:pt x="2402006" y="4954137"/>
                </a:lnTo>
                <a:lnTo>
                  <a:pt x="2388358" y="4776716"/>
                </a:lnTo>
                <a:lnTo>
                  <a:pt x="2456597" y="4394579"/>
                </a:lnTo>
                <a:lnTo>
                  <a:pt x="2524836" y="4148919"/>
                </a:lnTo>
                <a:lnTo>
                  <a:pt x="2565779" y="3944203"/>
                </a:lnTo>
                <a:lnTo>
                  <a:pt x="2606722" y="3643952"/>
                </a:lnTo>
                <a:lnTo>
                  <a:pt x="2634018" y="3248167"/>
                </a:lnTo>
                <a:lnTo>
                  <a:pt x="2606722" y="2879678"/>
                </a:lnTo>
                <a:lnTo>
                  <a:pt x="2060812" y="2320119"/>
                </a:lnTo>
                <a:lnTo>
                  <a:pt x="1460311" y="1815152"/>
                </a:lnTo>
                <a:lnTo>
                  <a:pt x="914400" y="1364776"/>
                </a:lnTo>
                <a:lnTo>
                  <a:pt x="545911" y="982639"/>
                </a:lnTo>
                <a:lnTo>
                  <a:pt x="300251" y="627797"/>
                </a:lnTo>
                <a:lnTo>
                  <a:pt x="259308" y="423081"/>
                </a:lnTo>
                <a:lnTo>
                  <a:pt x="27296" y="204716"/>
                </a:lnTo>
                <a:lnTo>
                  <a:pt x="0" y="0"/>
                </a:lnTo>
                <a:lnTo>
                  <a:pt x="2852382" y="68239"/>
                </a:lnTo>
              </a:path>
            </a:pathLst>
          </a:custGeom>
          <a:solidFill>
            <a:srgbClr val="F3E8C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Freeform: Shape 34">
            <a:extLst>
              <a:ext uri="{FF2B5EF4-FFF2-40B4-BE49-F238E27FC236}">
                <a16:creationId xmlns:a16="http://schemas.microsoft.com/office/drawing/2014/main" id="{F4413454-409D-4A18-8C08-2A25E994FD39}"/>
              </a:ext>
            </a:extLst>
          </p:cNvPr>
          <p:cNvSpPr/>
          <p:nvPr/>
        </p:nvSpPr>
        <p:spPr>
          <a:xfrm>
            <a:off x="7749935" y="1182522"/>
            <a:ext cx="808631" cy="5117910"/>
          </a:xfrm>
          <a:custGeom>
            <a:avLst/>
            <a:gdLst>
              <a:gd name="connsiteX0" fmla="*/ 1078174 w 1078174"/>
              <a:gd name="connsiteY0" fmla="*/ 13647 h 6823880"/>
              <a:gd name="connsiteX1" fmla="*/ 805218 w 1078174"/>
              <a:gd name="connsiteY1" fmla="*/ 1624083 h 6823880"/>
              <a:gd name="connsiteX2" fmla="*/ 573206 w 1078174"/>
              <a:gd name="connsiteY2" fmla="*/ 3152632 h 6823880"/>
              <a:gd name="connsiteX3" fmla="*/ 477672 w 1078174"/>
              <a:gd name="connsiteY3" fmla="*/ 4312692 h 6823880"/>
              <a:gd name="connsiteX4" fmla="*/ 518615 w 1078174"/>
              <a:gd name="connsiteY4" fmla="*/ 5131558 h 6823880"/>
              <a:gd name="connsiteX5" fmla="*/ 764275 w 1078174"/>
              <a:gd name="connsiteY5" fmla="*/ 5909480 h 6823880"/>
              <a:gd name="connsiteX6" fmla="*/ 928048 w 1078174"/>
              <a:gd name="connsiteY6" fmla="*/ 6277970 h 6823880"/>
              <a:gd name="connsiteX7" fmla="*/ 832514 w 1078174"/>
              <a:gd name="connsiteY7" fmla="*/ 6619164 h 6823880"/>
              <a:gd name="connsiteX8" fmla="*/ 682389 w 1078174"/>
              <a:gd name="connsiteY8" fmla="*/ 6810232 h 6823880"/>
              <a:gd name="connsiteX9" fmla="*/ 0 w 1078174"/>
              <a:gd name="connsiteY9" fmla="*/ 6823880 h 6823880"/>
              <a:gd name="connsiteX10" fmla="*/ 27296 w 1078174"/>
              <a:gd name="connsiteY10" fmla="*/ 6305265 h 6823880"/>
              <a:gd name="connsiteX11" fmla="*/ 81887 w 1078174"/>
              <a:gd name="connsiteY11" fmla="*/ 5213444 h 6823880"/>
              <a:gd name="connsiteX12" fmla="*/ 150126 w 1078174"/>
              <a:gd name="connsiteY12" fmla="*/ 4449170 h 6823880"/>
              <a:gd name="connsiteX13" fmla="*/ 122830 w 1078174"/>
              <a:gd name="connsiteY13" fmla="*/ 3971498 h 6823880"/>
              <a:gd name="connsiteX14" fmla="*/ 136478 w 1078174"/>
              <a:gd name="connsiteY14" fmla="*/ 2893325 h 6823880"/>
              <a:gd name="connsiteX15" fmla="*/ 163774 w 1078174"/>
              <a:gd name="connsiteY15" fmla="*/ 1828800 h 6823880"/>
              <a:gd name="connsiteX16" fmla="*/ 122830 w 1078174"/>
              <a:gd name="connsiteY16" fmla="*/ 1364776 h 6823880"/>
              <a:gd name="connsiteX17" fmla="*/ 122830 w 1078174"/>
              <a:gd name="connsiteY17" fmla="*/ 696035 h 6823880"/>
              <a:gd name="connsiteX18" fmla="*/ 109183 w 1078174"/>
              <a:gd name="connsiteY18" fmla="*/ 13647 h 6823880"/>
              <a:gd name="connsiteX19" fmla="*/ 709684 w 1078174"/>
              <a:gd name="connsiteY19" fmla="*/ 0 h 682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8174" h="6823880">
                <a:moveTo>
                  <a:pt x="1078174" y="13647"/>
                </a:moveTo>
                <a:lnTo>
                  <a:pt x="805218" y="1624083"/>
                </a:lnTo>
                <a:lnTo>
                  <a:pt x="573206" y="3152632"/>
                </a:lnTo>
                <a:lnTo>
                  <a:pt x="477672" y="4312692"/>
                </a:lnTo>
                <a:lnTo>
                  <a:pt x="518615" y="5131558"/>
                </a:lnTo>
                <a:lnTo>
                  <a:pt x="764275" y="5909480"/>
                </a:lnTo>
                <a:lnTo>
                  <a:pt x="928048" y="6277970"/>
                </a:lnTo>
                <a:lnTo>
                  <a:pt x="832514" y="6619164"/>
                </a:lnTo>
                <a:lnTo>
                  <a:pt x="682389" y="6810232"/>
                </a:lnTo>
                <a:lnTo>
                  <a:pt x="0" y="6823880"/>
                </a:lnTo>
                <a:lnTo>
                  <a:pt x="27296" y="6305265"/>
                </a:lnTo>
                <a:lnTo>
                  <a:pt x="81887" y="5213444"/>
                </a:lnTo>
                <a:lnTo>
                  <a:pt x="150126" y="4449170"/>
                </a:lnTo>
                <a:lnTo>
                  <a:pt x="122830" y="3971498"/>
                </a:lnTo>
                <a:lnTo>
                  <a:pt x="136478" y="2893325"/>
                </a:lnTo>
                <a:lnTo>
                  <a:pt x="163774" y="1828800"/>
                </a:lnTo>
                <a:lnTo>
                  <a:pt x="122830" y="1364776"/>
                </a:lnTo>
                <a:lnTo>
                  <a:pt x="122830" y="696035"/>
                </a:lnTo>
                <a:lnTo>
                  <a:pt x="109183" y="13647"/>
                </a:lnTo>
                <a:lnTo>
                  <a:pt x="709684" y="0"/>
                </a:lnTo>
              </a:path>
            </a:pathLst>
          </a:custGeom>
          <a:solidFill>
            <a:srgbClr val="F3E8C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9" name="Group 18">
            <a:extLst>
              <a:ext uri="{FF2B5EF4-FFF2-40B4-BE49-F238E27FC236}">
                <a16:creationId xmlns:a16="http://schemas.microsoft.com/office/drawing/2014/main" id="{BBD7ECB5-5D4F-408A-B4EF-EE313AAA19A7}"/>
              </a:ext>
            </a:extLst>
          </p:cNvPr>
          <p:cNvGrpSpPr/>
          <p:nvPr/>
        </p:nvGrpSpPr>
        <p:grpSpPr>
          <a:xfrm>
            <a:off x="3512215" y="1182708"/>
            <a:ext cx="4883227" cy="5122843"/>
            <a:chOff x="3811836" y="33051"/>
            <a:chExt cx="6510969" cy="6830457"/>
          </a:xfrm>
        </p:grpSpPr>
        <p:sp>
          <p:nvSpPr>
            <p:cNvPr id="15" name="Freeform: Shape 14">
              <a:extLst>
                <a:ext uri="{FF2B5EF4-FFF2-40B4-BE49-F238E27FC236}">
                  <a16:creationId xmlns:a16="http://schemas.microsoft.com/office/drawing/2014/main" id="{02F5BEFE-1A23-4ED4-A532-152436765D1C}"/>
                </a:ext>
              </a:extLst>
            </p:cNvPr>
            <p:cNvSpPr/>
            <p:nvPr/>
          </p:nvSpPr>
          <p:spPr>
            <a:xfrm>
              <a:off x="3811836" y="3552939"/>
              <a:ext cx="5772839" cy="1322025"/>
            </a:xfrm>
            <a:custGeom>
              <a:avLst/>
              <a:gdLst>
                <a:gd name="connsiteX0" fmla="*/ 914400 w 5772839"/>
                <a:gd name="connsiteY0" fmla="*/ 1134738 h 1322025"/>
                <a:gd name="connsiteX1" fmla="*/ 1134738 w 5772839"/>
                <a:gd name="connsiteY1" fmla="*/ 1189822 h 1322025"/>
                <a:gd name="connsiteX2" fmla="*/ 1299991 w 5772839"/>
                <a:gd name="connsiteY2" fmla="*/ 1200839 h 1322025"/>
                <a:gd name="connsiteX3" fmla="*/ 1355075 w 5772839"/>
                <a:gd name="connsiteY3" fmla="*/ 1200839 h 1322025"/>
                <a:gd name="connsiteX4" fmla="*/ 1564395 w 5772839"/>
                <a:gd name="connsiteY4" fmla="*/ 1178805 h 1322025"/>
                <a:gd name="connsiteX5" fmla="*/ 1674564 w 5772839"/>
                <a:gd name="connsiteY5" fmla="*/ 1134738 h 1322025"/>
                <a:gd name="connsiteX6" fmla="*/ 1773716 w 5772839"/>
                <a:gd name="connsiteY6" fmla="*/ 1101687 h 1322025"/>
                <a:gd name="connsiteX7" fmla="*/ 1927952 w 5772839"/>
                <a:gd name="connsiteY7" fmla="*/ 1024569 h 1322025"/>
                <a:gd name="connsiteX8" fmla="*/ 1994053 w 5772839"/>
                <a:gd name="connsiteY8" fmla="*/ 980502 h 1322025"/>
                <a:gd name="connsiteX9" fmla="*/ 2060154 w 5772839"/>
                <a:gd name="connsiteY9" fmla="*/ 936434 h 1322025"/>
                <a:gd name="connsiteX10" fmla="*/ 2225408 w 5772839"/>
                <a:gd name="connsiteY10" fmla="*/ 903384 h 1322025"/>
                <a:gd name="connsiteX11" fmla="*/ 2379644 w 5772839"/>
                <a:gd name="connsiteY11" fmla="*/ 892367 h 1322025"/>
                <a:gd name="connsiteX12" fmla="*/ 2544897 w 5772839"/>
                <a:gd name="connsiteY12" fmla="*/ 881350 h 1322025"/>
                <a:gd name="connsiteX13" fmla="*/ 2644048 w 5772839"/>
                <a:gd name="connsiteY13" fmla="*/ 881350 h 1322025"/>
                <a:gd name="connsiteX14" fmla="*/ 2754217 w 5772839"/>
                <a:gd name="connsiteY14" fmla="*/ 903384 h 1322025"/>
                <a:gd name="connsiteX15" fmla="*/ 2853369 w 5772839"/>
                <a:gd name="connsiteY15" fmla="*/ 936434 h 1322025"/>
                <a:gd name="connsiteX16" fmla="*/ 3007605 w 5772839"/>
                <a:gd name="connsiteY16" fmla="*/ 980502 h 1322025"/>
                <a:gd name="connsiteX17" fmla="*/ 3205909 w 5772839"/>
                <a:gd name="connsiteY17" fmla="*/ 1024569 h 1322025"/>
                <a:gd name="connsiteX18" fmla="*/ 3316077 w 5772839"/>
                <a:gd name="connsiteY18" fmla="*/ 1046603 h 1322025"/>
                <a:gd name="connsiteX19" fmla="*/ 3404212 w 5772839"/>
                <a:gd name="connsiteY19" fmla="*/ 1057620 h 1322025"/>
                <a:gd name="connsiteX20" fmla="*/ 3646583 w 5772839"/>
                <a:gd name="connsiteY20" fmla="*/ 1167788 h 1322025"/>
                <a:gd name="connsiteX21" fmla="*/ 4010140 w 5772839"/>
                <a:gd name="connsiteY21" fmla="*/ 1178805 h 1322025"/>
                <a:gd name="connsiteX22" fmla="*/ 4142342 w 5772839"/>
                <a:gd name="connsiteY22" fmla="*/ 1200839 h 1322025"/>
                <a:gd name="connsiteX23" fmla="*/ 4439798 w 5772839"/>
                <a:gd name="connsiteY23" fmla="*/ 1222873 h 1322025"/>
                <a:gd name="connsiteX24" fmla="*/ 4726236 w 5772839"/>
                <a:gd name="connsiteY24" fmla="*/ 1233890 h 1322025"/>
                <a:gd name="connsiteX25" fmla="*/ 5034709 w 5772839"/>
                <a:gd name="connsiteY25" fmla="*/ 1233890 h 1322025"/>
                <a:gd name="connsiteX26" fmla="*/ 5772839 w 5772839"/>
                <a:gd name="connsiteY26" fmla="*/ 1322025 h 1322025"/>
                <a:gd name="connsiteX27" fmla="*/ 5739788 w 5772839"/>
                <a:gd name="connsiteY27" fmla="*/ 429658 h 1322025"/>
                <a:gd name="connsiteX28" fmla="*/ 4759287 w 5772839"/>
                <a:gd name="connsiteY28" fmla="*/ 418641 h 1322025"/>
                <a:gd name="connsiteX29" fmla="*/ 4450815 w 5772839"/>
                <a:gd name="connsiteY29" fmla="*/ 473726 h 1322025"/>
                <a:gd name="connsiteX30" fmla="*/ 4263528 w 5772839"/>
                <a:gd name="connsiteY30" fmla="*/ 407625 h 1322025"/>
                <a:gd name="connsiteX31" fmla="*/ 4098275 w 5772839"/>
                <a:gd name="connsiteY31" fmla="*/ 264405 h 1322025"/>
                <a:gd name="connsiteX32" fmla="*/ 3999123 w 5772839"/>
                <a:gd name="connsiteY32" fmla="*/ 187287 h 1322025"/>
                <a:gd name="connsiteX33" fmla="*/ 3778786 w 5772839"/>
                <a:gd name="connsiteY33" fmla="*/ 143220 h 1322025"/>
                <a:gd name="connsiteX34" fmla="*/ 3591499 w 5772839"/>
                <a:gd name="connsiteY34" fmla="*/ 132203 h 1322025"/>
                <a:gd name="connsiteX35" fmla="*/ 3371162 w 5772839"/>
                <a:gd name="connsiteY35" fmla="*/ 220338 h 1322025"/>
                <a:gd name="connsiteX36" fmla="*/ 3305061 w 5772839"/>
                <a:gd name="connsiteY36" fmla="*/ 253388 h 1322025"/>
                <a:gd name="connsiteX37" fmla="*/ 3161841 w 5772839"/>
                <a:gd name="connsiteY37" fmla="*/ 264405 h 1322025"/>
                <a:gd name="connsiteX38" fmla="*/ 2842352 w 5772839"/>
                <a:gd name="connsiteY38" fmla="*/ 286439 h 1322025"/>
                <a:gd name="connsiteX39" fmla="*/ 2776251 w 5772839"/>
                <a:gd name="connsiteY39" fmla="*/ 209321 h 1322025"/>
                <a:gd name="connsiteX40" fmla="*/ 2743200 w 5772839"/>
                <a:gd name="connsiteY40" fmla="*/ 121186 h 1322025"/>
                <a:gd name="connsiteX41" fmla="*/ 2688116 w 5772839"/>
                <a:gd name="connsiteY41" fmla="*/ 44068 h 1322025"/>
                <a:gd name="connsiteX42" fmla="*/ 2622015 w 5772839"/>
                <a:gd name="connsiteY42" fmla="*/ 0 h 1322025"/>
                <a:gd name="connsiteX43" fmla="*/ 2522863 w 5772839"/>
                <a:gd name="connsiteY43" fmla="*/ 33051 h 1322025"/>
                <a:gd name="connsiteX44" fmla="*/ 2478795 w 5772839"/>
                <a:gd name="connsiteY44" fmla="*/ 132203 h 1322025"/>
                <a:gd name="connsiteX45" fmla="*/ 2423711 w 5772839"/>
                <a:gd name="connsiteY45" fmla="*/ 242372 h 1322025"/>
                <a:gd name="connsiteX46" fmla="*/ 2346593 w 5772839"/>
                <a:gd name="connsiteY46" fmla="*/ 319490 h 1322025"/>
                <a:gd name="connsiteX47" fmla="*/ 2225408 w 5772839"/>
                <a:gd name="connsiteY47" fmla="*/ 396608 h 1322025"/>
                <a:gd name="connsiteX48" fmla="*/ 2027104 w 5772839"/>
                <a:gd name="connsiteY48" fmla="*/ 451692 h 1322025"/>
                <a:gd name="connsiteX49" fmla="*/ 1894901 w 5772839"/>
                <a:gd name="connsiteY49" fmla="*/ 462709 h 1322025"/>
                <a:gd name="connsiteX50" fmla="*/ 1751682 w 5772839"/>
                <a:gd name="connsiteY50" fmla="*/ 462709 h 1322025"/>
                <a:gd name="connsiteX51" fmla="*/ 1498294 w 5772839"/>
                <a:gd name="connsiteY51" fmla="*/ 462709 h 1322025"/>
                <a:gd name="connsiteX52" fmla="*/ 1167788 w 5772839"/>
                <a:gd name="connsiteY52" fmla="*/ 429658 h 1322025"/>
                <a:gd name="connsiteX53" fmla="*/ 925417 w 5772839"/>
                <a:gd name="connsiteY53" fmla="*/ 418641 h 1322025"/>
                <a:gd name="connsiteX54" fmla="*/ 782198 w 5772839"/>
                <a:gd name="connsiteY54" fmla="*/ 407625 h 1322025"/>
                <a:gd name="connsiteX55" fmla="*/ 605928 w 5772839"/>
                <a:gd name="connsiteY55" fmla="*/ 407625 h 1322025"/>
                <a:gd name="connsiteX56" fmla="*/ 352540 w 5772839"/>
                <a:gd name="connsiteY56" fmla="*/ 385591 h 1322025"/>
                <a:gd name="connsiteX57" fmla="*/ 22034 w 5772839"/>
                <a:gd name="connsiteY57" fmla="*/ 363557 h 1322025"/>
                <a:gd name="connsiteX58" fmla="*/ 0 w 5772839"/>
                <a:gd name="connsiteY58" fmla="*/ 1046603 h 1322025"/>
                <a:gd name="connsiteX59" fmla="*/ 804232 w 5772839"/>
                <a:gd name="connsiteY59" fmla="*/ 1090670 h 132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772839" h="1322025">
                  <a:moveTo>
                    <a:pt x="914400" y="1134738"/>
                  </a:moveTo>
                  <a:lnTo>
                    <a:pt x="1134738" y="1189822"/>
                  </a:lnTo>
                  <a:cubicBezTo>
                    <a:pt x="1263177" y="1202666"/>
                    <a:pt x="1208000" y="1200839"/>
                    <a:pt x="1299991" y="1200839"/>
                  </a:cubicBezTo>
                  <a:lnTo>
                    <a:pt x="1355075" y="1200839"/>
                  </a:lnTo>
                  <a:lnTo>
                    <a:pt x="1564395" y="1178805"/>
                  </a:lnTo>
                  <a:cubicBezTo>
                    <a:pt x="1660219" y="1142872"/>
                    <a:pt x="1624466" y="1159787"/>
                    <a:pt x="1674564" y="1134738"/>
                  </a:cubicBezTo>
                  <a:lnTo>
                    <a:pt x="1773716" y="1101687"/>
                  </a:lnTo>
                  <a:lnTo>
                    <a:pt x="1927952" y="1024569"/>
                  </a:lnTo>
                  <a:lnTo>
                    <a:pt x="1994053" y="980502"/>
                  </a:lnTo>
                  <a:lnTo>
                    <a:pt x="2060154" y="936434"/>
                  </a:lnTo>
                  <a:lnTo>
                    <a:pt x="2225408" y="903384"/>
                  </a:lnTo>
                  <a:lnTo>
                    <a:pt x="2379644" y="892367"/>
                  </a:lnTo>
                  <a:lnTo>
                    <a:pt x="2544897" y="881350"/>
                  </a:lnTo>
                  <a:lnTo>
                    <a:pt x="2644048" y="881350"/>
                  </a:lnTo>
                  <a:lnTo>
                    <a:pt x="2754217" y="903384"/>
                  </a:lnTo>
                  <a:cubicBezTo>
                    <a:pt x="2845791" y="937723"/>
                    <a:pt x="2810976" y="936434"/>
                    <a:pt x="2853369" y="936434"/>
                  </a:cubicBezTo>
                  <a:lnTo>
                    <a:pt x="3007605" y="980502"/>
                  </a:lnTo>
                  <a:lnTo>
                    <a:pt x="3205909" y="1024569"/>
                  </a:lnTo>
                  <a:lnTo>
                    <a:pt x="3316077" y="1046603"/>
                  </a:lnTo>
                  <a:cubicBezTo>
                    <a:pt x="3381273" y="1058827"/>
                    <a:pt x="3362521" y="1057620"/>
                    <a:pt x="3404212" y="1057620"/>
                  </a:cubicBezTo>
                  <a:lnTo>
                    <a:pt x="3646583" y="1167788"/>
                  </a:lnTo>
                  <a:lnTo>
                    <a:pt x="4010140" y="1178805"/>
                  </a:lnTo>
                  <a:cubicBezTo>
                    <a:pt x="4120046" y="1203229"/>
                    <a:pt x="4075435" y="1200839"/>
                    <a:pt x="4142342" y="1200839"/>
                  </a:cubicBezTo>
                  <a:lnTo>
                    <a:pt x="4439798" y="1222873"/>
                  </a:lnTo>
                  <a:lnTo>
                    <a:pt x="4726236" y="1233890"/>
                  </a:lnTo>
                  <a:lnTo>
                    <a:pt x="5034709" y="1233890"/>
                  </a:lnTo>
                  <a:lnTo>
                    <a:pt x="5772839" y="1322025"/>
                  </a:lnTo>
                  <a:lnTo>
                    <a:pt x="5739788" y="429658"/>
                  </a:lnTo>
                  <a:lnTo>
                    <a:pt x="4759287" y="418641"/>
                  </a:lnTo>
                  <a:lnTo>
                    <a:pt x="4450815" y="473726"/>
                  </a:lnTo>
                  <a:lnTo>
                    <a:pt x="4263528" y="407625"/>
                  </a:lnTo>
                  <a:lnTo>
                    <a:pt x="4098275" y="264405"/>
                  </a:lnTo>
                  <a:lnTo>
                    <a:pt x="3999123" y="187287"/>
                  </a:lnTo>
                  <a:lnTo>
                    <a:pt x="3778786" y="143220"/>
                  </a:lnTo>
                  <a:lnTo>
                    <a:pt x="3591499" y="132203"/>
                  </a:lnTo>
                  <a:lnTo>
                    <a:pt x="3371162" y="220338"/>
                  </a:lnTo>
                  <a:lnTo>
                    <a:pt x="3305061" y="253388"/>
                  </a:lnTo>
                  <a:lnTo>
                    <a:pt x="3161841" y="264405"/>
                  </a:lnTo>
                  <a:lnTo>
                    <a:pt x="2842352" y="286439"/>
                  </a:lnTo>
                  <a:lnTo>
                    <a:pt x="2776251" y="209321"/>
                  </a:lnTo>
                  <a:lnTo>
                    <a:pt x="2743200" y="121186"/>
                  </a:lnTo>
                  <a:lnTo>
                    <a:pt x="2688116" y="44068"/>
                  </a:lnTo>
                  <a:lnTo>
                    <a:pt x="2622015" y="0"/>
                  </a:lnTo>
                  <a:lnTo>
                    <a:pt x="2522863" y="33051"/>
                  </a:lnTo>
                  <a:lnTo>
                    <a:pt x="2478795" y="132203"/>
                  </a:lnTo>
                  <a:lnTo>
                    <a:pt x="2423711" y="242372"/>
                  </a:lnTo>
                  <a:lnTo>
                    <a:pt x="2346593" y="319490"/>
                  </a:lnTo>
                  <a:lnTo>
                    <a:pt x="2225408" y="396608"/>
                  </a:lnTo>
                  <a:lnTo>
                    <a:pt x="2027104" y="451692"/>
                  </a:lnTo>
                  <a:lnTo>
                    <a:pt x="1894901" y="462709"/>
                  </a:lnTo>
                  <a:lnTo>
                    <a:pt x="1751682" y="462709"/>
                  </a:lnTo>
                  <a:lnTo>
                    <a:pt x="1498294" y="462709"/>
                  </a:lnTo>
                  <a:lnTo>
                    <a:pt x="1167788" y="429658"/>
                  </a:lnTo>
                  <a:lnTo>
                    <a:pt x="925417" y="418641"/>
                  </a:lnTo>
                  <a:lnTo>
                    <a:pt x="782198" y="407625"/>
                  </a:lnTo>
                  <a:lnTo>
                    <a:pt x="605928" y="407625"/>
                  </a:lnTo>
                  <a:lnTo>
                    <a:pt x="352540" y="385591"/>
                  </a:lnTo>
                  <a:lnTo>
                    <a:pt x="22034" y="363557"/>
                  </a:lnTo>
                  <a:lnTo>
                    <a:pt x="0" y="1046603"/>
                  </a:lnTo>
                  <a:lnTo>
                    <a:pt x="804232" y="1090670"/>
                  </a:lnTo>
                </a:path>
              </a:pathLst>
            </a:custGeom>
            <a:solidFill>
              <a:srgbClr val="442515">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Freeform: Shape 15">
              <a:extLst>
                <a:ext uri="{FF2B5EF4-FFF2-40B4-BE49-F238E27FC236}">
                  <a16:creationId xmlns:a16="http://schemas.microsoft.com/office/drawing/2014/main" id="{FE7EBF64-0F11-4867-A148-140649D56123}"/>
                </a:ext>
              </a:extLst>
            </p:cNvPr>
            <p:cNvSpPr/>
            <p:nvPr/>
          </p:nvSpPr>
          <p:spPr>
            <a:xfrm>
              <a:off x="6852492" y="33051"/>
              <a:ext cx="2710149" cy="4296578"/>
            </a:xfrm>
            <a:custGeom>
              <a:avLst/>
              <a:gdLst>
                <a:gd name="connsiteX0" fmla="*/ 1057619 w 2710149"/>
                <a:gd name="connsiteY0" fmla="*/ 330506 h 4296578"/>
                <a:gd name="connsiteX1" fmla="*/ 1068636 w 2710149"/>
                <a:gd name="connsiteY1" fmla="*/ 462708 h 4296578"/>
                <a:gd name="connsiteX2" fmla="*/ 1189821 w 2710149"/>
                <a:gd name="connsiteY2" fmla="*/ 495759 h 4296578"/>
                <a:gd name="connsiteX3" fmla="*/ 1277956 w 2710149"/>
                <a:gd name="connsiteY3" fmla="*/ 517792 h 4296578"/>
                <a:gd name="connsiteX4" fmla="*/ 1399142 w 2710149"/>
                <a:gd name="connsiteY4" fmla="*/ 495759 h 4296578"/>
                <a:gd name="connsiteX5" fmla="*/ 1476260 w 2710149"/>
                <a:gd name="connsiteY5" fmla="*/ 462708 h 4296578"/>
                <a:gd name="connsiteX6" fmla="*/ 1531344 w 2710149"/>
                <a:gd name="connsiteY6" fmla="*/ 561860 h 4296578"/>
                <a:gd name="connsiteX7" fmla="*/ 1564395 w 2710149"/>
                <a:gd name="connsiteY7" fmla="*/ 683045 h 4296578"/>
                <a:gd name="connsiteX8" fmla="*/ 1630496 w 2710149"/>
                <a:gd name="connsiteY8" fmla="*/ 749147 h 4296578"/>
                <a:gd name="connsiteX9" fmla="*/ 1707614 w 2710149"/>
                <a:gd name="connsiteY9" fmla="*/ 793214 h 4296578"/>
                <a:gd name="connsiteX10" fmla="*/ 1828800 w 2710149"/>
                <a:gd name="connsiteY10" fmla="*/ 793214 h 4296578"/>
                <a:gd name="connsiteX11" fmla="*/ 1872867 w 2710149"/>
                <a:gd name="connsiteY11" fmla="*/ 738130 h 4296578"/>
                <a:gd name="connsiteX12" fmla="*/ 1872867 w 2710149"/>
                <a:gd name="connsiteY12" fmla="*/ 638978 h 4296578"/>
                <a:gd name="connsiteX13" fmla="*/ 1938968 w 2710149"/>
                <a:gd name="connsiteY13" fmla="*/ 694062 h 4296578"/>
                <a:gd name="connsiteX14" fmla="*/ 1961002 w 2710149"/>
                <a:gd name="connsiteY14" fmla="*/ 782197 h 4296578"/>
                <a:gd name="connsiteX15" fmla="*/ 2005069 w 2710149"/>
                <a:gd name="connsiteY15" fmla="*/ 881349 h 4296578"/>
                <a:gd name="connsiteX16" fmla="*/ 2082188 w 2710149"/>
                <a:gd name="connsiteY16" fmla="*/ 1002535 h 4296578"/>
                <a:gd name="connsiteX17" fmla="*/ 2137272 w 2710149"/>
                <a:gd name="connsiteY17" fmla="*/ 1057619 h 4296578"/>
                <a:gd name="connsiteX18" fmla="*/ 2247441 w 2710149"/>
                <a:gd name="connsiteY18" fmla="*/ 1046602 h 4296578"/>
                <a:gd name="connsiteX19" fmla="*/ 2236424 w 2710149"/>
                <a:gd name="connsiteY19" fmla="*/ 958467 h 4296578"/>
                <a:gd name="connsiteX20" fmla="*/ 2203373 w 2710149"/>
                <a:gd name="connsiteY20" fmla="*/ 848298 h 4296578"/>
                <a:gd name="connsiteX21" fmla="*/ 2269474 w 2710149"/>
                <a:gd name="connsiteY21" fmla="*/ 804231 h 4296578"/>
                <a:gd name="connsiteX22" fmla="*/ 2379643 w 2710149"/>
                <a:gd name="connsiteY22" fmla="*/ 793214 h 4296578"/>
                <a:gd name="connsiteX23" fmla="*/ 2500828 w 2710149"/>
                <a:gd name="connsiteY23" fmla="*/ 837282 h 4296578"/>
                <a:gd name="connsiteX24" fmla="*/ 2566930 w 2710149"/>
                <a:gd name="connsiteY24" fmla="*/ 969484 h 4296578"/>
                <a:gd name="connsiteX25" fmla="*/ 2577947 w 2710149"/>
                <a:gd name="connsiteY25" fmla="*/ 1101686 h 4296578"/>
                <a:gd name="connsiteX26" fmla="*/ 2599980 w 2710149"/>
                <a:gd name="connsiteY26" fmla="*/ 1233889 h 4296578"/>
                <a:gd name="connsiteX27" fmla="*/ 2610997 w 2710149"/>
                <a:gd name="connsiteY27" fmla="*/ 1399142 h 4296578"/>
                <a:gd name="connsiteX28" fmla="*/ 2599980 w 2710149"/>
                <a:gd name="connsiteY28" fmla="*/ 1531344 h 4296578"/>
                <a:gd name="connsiteX29" fmla="*/ 2710149 w 2710149"/>
                <a:gd name="connsiteY29" fmla="*/ 1872867 h 4296578"/>
                <a:gd name="connsiteX30" fmla="*/ 2699132 w 2710149"/>
                <a:gd name="connsiteY30" fmla="*/ 2005069 h 4296578"/>
                <a:gd name="connsiteX31" fmla="*/ 2699132 w 2710149"/>
                <a:gd name="connsiteY31" fmla="*/ 2148289 h 4296578"/>
                <a:gd name="connsiteX32" fmla="*/ 2699132 w 2710149"/>
                <a:gd name="connsiteY32" fmla="*/ 2291508 h 4296578"/>
                <a:gd name="connsiteX33" fmla="*/ 2699132 w 2710149"/>
                <a:gd name="connsiteY33" fmla="*/ 2721166 h 4296578"/>
                <a:gd name="connsiteX34" fmla="*/ 2655065 w 2710149"/>
                <a:gd name="connsiteY34" fmla="*/ 2886419 h 4296578"/>
                <a:gd name="connsiteX35" fmla="*/ 2622014 w 2710149"/>
                <a:gd name="connsiteY35" fmla="*/ 3062689 h 4296578"/>
                <a:gd name="connsiteX36" fmla="*/ 2622014 w 2710149"/>
                <a:gd name="connsiteY36" fmla="*/ 3393195 h 4296578"/>
                <a:gd name="connsiteX37" fmla="*/ 2622014 w 2710149"/>
                <a:gd name="connsiteY37" fmla="*/ 3481330 h 4296578"/>
                <a:gd name="connsiteX38" fmla="*/ 2599980 w 2710149"/>
                <a:gd name="connsiteY38" fmla="*/ 3646583 h 4296578"/>
                <a:gd name="connsiteX39" fmla="*/ 2644048 w 2710149"/>
                <a:gd name="connsiteY39" fmla="*/ 3844886 h 4296578"/>
                <a:gd name="connsiteX40" fmla="*/ 2644048 w 2710149"/>
                <a:gd name="connsiteY40" fmla="*/ 3999122 h 4296578"/>
                <a:gd name="connsiteX41" fmla="*/ 2655065 w 2710149"/>
                <a:gd name="connsiteY41" fmla="*/ 4087257 h 4296578"/>
                <a:gd name="connsiteX42" fmla="*/ 2655065 w 2710149"/>
                <a:gd name="connsiteY42" fmla="*/ 4296578 h 4296578"/>
                <a:gd name="connsiteX43" fmla="*/ 2313542 w 2710149"/>
                <a:gd name="connsiteY43" fmla="*/ 4120308 h 4296578"/>
                <a:gd name="connsiteX44" fmla="*/ 2148289 w 2710149"/>
                <a:gd name="connsiteY44" fmla="*/ 4065224 h 4296578"/>
                <a:gd name="connsiteX45" fmla="*/ 2126255 w 2710149"/>
                <a:gd name="connsiteY45" fmla="*/ 3944038 h 4296578"/>
                <a:gd name="connsiteX46" fmla="*/ 2214390 w 2710149"/>
                <a:gd name="connsiteY46" fmla="*/ 3866920 h 4296578"/>
                <a:gd name="connsiteX47" fmla="*/ 2302525 w 2710149"/>
                <a:gd name="connsiteY47" fmla="*/ 3756751 h 4296578"/>
                <a:gd name="connsiteX48" fmla="*/ 2346592 w 2710149"/>
                <a:gd name="connsiteY48" fmla="*/ 3635566 h 4296578"/>
                <a:gd name="connsiteX49" fmla="*/ 2390660 w 2710149"/>
                <a:gd name="connsiteY49" fmla="*/ 3481330 h 4296578"/>
                <a:gd name="connsiteX50" fmla="*/ 2390660 w 2710149"/>
                <a:gd name="connsiteY50" fmla="*/ 3294043 h 4296578"/>
                <a:gd name="connsiteX51" fmla="*/ 2401677 w 2710149"/>
                <a:gd name="connsiteY51" fmla="*/ 3073706 h 4296578"/>
                <a:gd name="connsiteX52" fmla="*/ 2412694 w 2710149"/>
                <a:gd name="connsiteY52" fmla="*/ 2919469 h 4296578"/>
                <a:gd name="connsiteX53" fmla="*/ 1795749 w 2710149"/>
                <a:gd name="connsiteY53" fmla="*/ 2115238 h 4296578"/>
                <a:gd name="connsiteX54" fmla="*/ 1277956 w 2710149"/>
                <a:gd name="connsiteY54" fmla="*/ 1476260 h 4296578"/>
                <a:gd name="connsiteX55" fmla="*/ 187286 w 2710149"/>
                <a:gd name="connsiteY55" fmla="*/ 627961 h 4296578"/>
                <a:gd name="connsiteX56" fmla="*/ 22033 w 2710149"/>
                <a:gd name="connsiteY56" fmla="*/ 396607 h 4296578"/>
                <a:gd name="connsiteX57" fmla="*/ 11016 w 2710149"/>
                <a:gd name="connsiteY57" fmla="*/ 275421 h 4296578"/>
                <a:gd name="connsiteX58" fmla="*/ 0 w 2710149"/>
                <a:gd name="connsiteY58" fmla="*/ 187286 h 4296578"/>
                <a:gd name="connsiteX59" fmla="*/ 0 w 2710149"/>
                <a:gd name="connsiteY59" fmla="*/ 66101 h 4296578"/>
                <a:gd name="connsiteX60" fmla="*/ 33050 w 2710149"/>
                <a:gd name="connsiteY60" fmla="*/ 22033 h 4296578"/>
                <a:gd name="connsiteX61" fmla="*/ 187286 w 2710149"/>
                <a:gd name="connsiteY61" fmla="*/ 0 h 4296578"/>
                <a:gd name="connsiteX62" fmla="*/ 374573 w 2710149"/>
                <a:gd name="connsiteY62" fmla="*/ 11016 h 4296578"/>
                <a:gd name="connsiteX63" fmla="*/ 550843 w 2710149"/>
                <a:gd name="connsiteY63" fmla="*/ 11016 h 4296578"/>
                <a:gd name="connsiteX64" fmla="*/ 782197 w 2710149"/>
                <a:gd name="connsiteY64" fmla="*/ 33050 h 4296578"/>
                <a:gd name="connsiteX65" fmla="*/ 947450 w 2710149"/>
                <a:gd name="connsiteY65" fmla="*/ 33050 h 4296578"/>
                <a:gd name="connsiteX66" fmla="*/ 969484 w 2710149"/>
                <a:gd name="connsiteY66" fmla="*/ 44067 h 429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10149" h="4296578">
                  <a:moveTo>
                    <a:pt x="1057619" y="330506"/>
                  </a:moveTo>
                  <a:lnTo>
                    <a:pt x="1068636" y="462708"/>
                  </a:lnTo>
                  <a:lnTo>
                    <a:pt x="1189821" y="495759"/>
                  </a:lnTo>
                  <a:lnTo>
                    <a:pt x="1277956" y="517792"/>
                  </a:lnTo>
                  <a:lnTo>
                    <a:pt x="1399142" y="495759"/>
                  </a:lnTo>
                  <a:lnTo>
                    <a:pt x="1476260" y="462708"/>
                  </a:lnTo>
                  <a:lnTo>
                    <a:pt x="1531344" y="561860"/>
                  </a:lnTo>
                  <a:lnTo>
                    <a:pt x="1564395" y="683045"/>
                  </a:lnTo>
                  <a:lnTo>
                    <a:pt x="1630496" y="749147"/>
                  </a:lnTo>
                  <a:lnTo>
                    <a:pt x="1707614" y="793214"/>
                  </a:lnTo>
                  <a:lnTo>
                    <a:pt x="1828800" y="793214"/>
                  </a:lnTo>
                  <a:lnTo>
                    <a:pt x="1872867" y="738130"/>
                  </a:lnTo>
                  <a:lnTo>
                    <a:pt x="1872867" y="638978"/>
                  </a:lnTo>
                  <a:lnTo>
                    <a:pt x="1938968" y="694062"/>
                  </a:lnTo>
                  <a:lnTo>
                    <a:pt x="1961002" y="782197"/>
                  </a:lnTo>
                  <a:lnTo>
                    <a:pt x="2005069" y="881349"/>
                  </a:lnTo>
                  <a:lnTo>
                    <a:pt x="2082188" y="1002535"/>
                  </a:lnTo>
                  <a:lnTo>
                    <a:pt x="2137272" y="1057619"/>
                  </a:lnTo>
                  <a:lnTo>
                    <a:pt x="2247441" y="1046602"/>
                  </a:lnTo>
                  <a:lnTo>
                    <a:pt x="2236424" y="958467"/>
                  </a:lnTo>
                  <a:lnTo>
                    <a:pt x="2203373" y="848298"/>
                  </a:lnTo>
                  <a:lnTo>
                    <a:pt x="2269474" y="804231"/>
                  </a:lnTo>
                  <a:lnTo>
                    <a:pt x="2379643" y="793214"/>
                  </a:lnTo>
                  <a:lnTo>
                    <a:pt x="2500828" y="837282"/>
                  </a:lnTo>
                  <a:lnTo>
                    <a:pt x="2566930" y="969484"/>
                  </a:lnTo>
                  <a:lnTo>
                    <a:pt x="2577947" y="1101686"/>
                  </a:lnTo>
                  <a:lnTo>
                    <a:pt x="2599980" y="1233889"/>
                  </a:lnTo>
                  <a:lnTo>
                    <a:pt x="2610997" y="1399142"/>
                  </a:lnTo>
                  <a:lnTo>
                    <a:pt x="2599980" y="1531344"/>
                  </a:lnTo>
                  <a:lnTo>
                    <a:pt x="2710149" y="1872867"/>
                  </a:lnTo>
                  <a:lnTo>
                    <a:pt x="2699132" y="2005069"/>
                  </a:lnTo>
                  <a:lnTo>
                    <a:pt x="2699132" y="2148289"/>
                  </a:lnTo>
                  <a:lnTo>
                    <a:pt x="2699132" y="2291508"/>
                  </a:lnTo>
                  <a:lnTo>
                    <a:pt x="2699132" y="2721166"/>
                  </a:lnTo>
                  <a:lnTo>
                    <a:pt x="2655065" y="2886419"/>
                  </a:lnTo>
                  <a:lnTo>
                    <a:pt x="2622014" y="3062689"/>
                  </a:lnTo>
                  <a:lnTo>
                    <a:pt x="2622014" y="3393195"/>
                  </a:lnTo>
                  <a:lnTo>
                    <a:pt x="2622014" y="3481330"/>
                  </a:lnTo>
                  <a:lnTo>
                    <a:pt x="2599980" y="3646583"/>
                  </a:lnTo>
                  <a:lnTo>
                    <a:pt x="2644048" y="3844886"/>
                  </a:lnTo>
                  <a:lnTo>
                    <a:pt x="2644048" y="3999122"/>
                  </a:lnTo>
                  <a:lnTo>
                    <a:pt x="2655065" y="4087257"/>
                  </a:lnTo>
                  <a:lnTo>
                    <a:pt x="2655065" y="4296578"/>
                  </a:lnTo>
                  <a:lnTo>
                    <a:pt x="2313542" y="4120308"/>
                  </a:lnTo>
                  <a:lnTo>
                    <a:pt x="2148289" y="4065224"/>
                  </a:lnTo>
                  <a:lnTo>
                    <a:pt x="2126255" y="3944038"/>
                  </a:lnTo>
                  <a:lnTo>
                    <a:pt x="2214390" y="3866920"/>
                  </a:lnTo>
                  <a:lnTo>
                    <a:pt x="2302525" y="3756751"/>
                  </a:lnTo>
                  <a:lnTo>
                    <a:pt x="2346592" y="3635566"/>
                  </a:lnTo>
                  <a:lnTo>
                    <a:pt x="2390660" y="3481330"/>
                  </a:lnTo>
                  <a:lnTo>
                    <a:pt x="2390660" y="3294043"/>
                  </a:lnTo>
                  <a:lnTo>
                    <a:pt x="2401677" y="3073706"/>
                  </a:lnTo>
                  <a:lnTo>
                    <a:pt x="2412694" y="2919469"/>
                  </a:lnTo>
                  <a:lnTo>
                    <a:pt x="1795749" y="2115238"/>
                  </a:lnTo>
                  <a:lnTo>
                    <a:pt x="1277956" y="1476260"/>
                  </a:lnTo>
                  <a:lnTo>
                    <a:pt x="187286" y="627961"/>
                  </a:lnTo>
                  <a:lnTo>
                    <a:pt x="22033" y="396607"/>
                  </a:lnTo>
                  <a:lnTo>
                    <a:pt x="11016" y="275421"/>
                  </a:lnTo>
                  <a:lnTo>
                    <a:pt x="0" y="187286"/>
                  </a:lnTo>
                  <a:lnTo>
                    <a:pt x="0" y="66101"/>
                  </a:lnTo>
                  <a:lnTo>
                    <a:pt x="33050" y="22033"/>
                  </a:lnTo>
                  <a:lnTo>
                    <a:pt x="187286" y="0"/>
                  </a:lnTo>
                  <a:lnTo>
                    <a:pt x="374573" y="11016"/>
                  </a:lnTo>
                  <a:lnTo>
                    <a:pt x="550843" y="11016"/>
                  </a:lnTo>
                  <a:lnTo>
                    <a:pt x="782197" y="33050"/>
                  </a:lnTo>
                  <a:lnTo>
                    <a:pt x="947450" y="33050"/>
                  </a:lnTo>
                  <a:lnTo>
                    <a:pt x="969484" y="44067"/>
                  </a:lnTo>
                </a:path>
              </a:pathLst>
            </a:custGeom>
            <a:solidFill>
              <a:srgbClr val="442515">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Freeform: Shape 17">
              <a:extLst>
                <a:ext uri="{FF2B5EF4-FFF2-40B4-BE49-F238E27FC236}">
                  <a16:creationId xmlns:a16="http://schemas.microsoft.com/office/drawing/2014/main" id="{158C7596-4E6D-459D-84BA-96F85F4E14C2}"/>
                </a:ext>
              </a:extLst>
            </p:cNvPr>
            <p:cNvSpPr/>
            <p:nvPr/>
          </p:nvSpPr>
          <p:spPr>
            <a:xfrm>
              <a:off x="8582140" y="4759287"/>
              <a:ext cx="1740665" cy="2104221"/>
            </a:xfrm>
            <a:custGeom>
              <a:avLst/>
              <a:gdLst>
                <a:gd name="connsiteX0" fmla="*/ 528809 w 1740665"/>
                <a:gd name="connsiteY0" fmla="*/ 2027103 h 2104221"/>
                <a:gd name="connsiteX1" fmla="*/ 528809 w 1740665"/>
                <a:gd name="connsiteY1" fmla="*/ 1938968 h 2104221"/>
                <a:gd name="connsiteX2" fmla="*/ 528809 w 1740665"/>
                <a:gd name="connsiteY2" fmla="*/ 1817783 h 2104221"/>
                <a:gd name="connsiteX3" fmla="*/ 539826 w 1740665"/>
                <a:gd name="connsiteY3" fmla="*/ 1707614 h 2104221"/>
                <a:gd name="connsiteX4" fmla="*/ 561860 w 1740665"/>
                <a:gd name="connsiteY4" fmla="*/ 1520327 h 2104221"/>
                <a:gd name="connsiteX5" fmla="*/ 539826 w 1740665"/>
                <a:gd name="connsiteY5" fmla="*/ 1311007 h 2104221"/>
                <a:gd name="connsiteX6" fmla="*/ 418641 w 1740665"/>
                <a:gd name="connsiteY6" fmla="*/ 1035585 h 2104221"/>
                <a:gd name="connsiteX7" fmla="*/ 374573 w 1740665"/>
                <a:gd name="connsiteY7" fmla="*/ 903383 h 2104221"/>
                <a:gd name="connsiteX8" fmla="*/ 308472 w 1740665"/>
                <a:gd name="connsiteY8" fmla="*/ 694062 h 2104221"/>
                <a:gd name="connsiteX9" fmla="*/ 253388 w 1740665"/>
                <a:gd name="connsiteY9" fmla="*/ 517793 h 2104221"/>
                <a:gd name="connsiteX10" fmla="*/ 165253 w 1740665"/>
                <a:gd name="connsiteY10" fmla="*/ 308472 h 2104221"/>
                <a:gd name="connsiteX11" fmla="*/ 88135 w 1740665"/>
                <a:gd name="connsiteY11" fmla="*/ 198303 h 2104221"/>
                <a:gd name="connsiteX12" fmla="*/ 0 w 1740665"/>
                <a:gd name="connsiteY12" fmla="*/ 99152 h 2104221"/>
                <a:gd name="connsiteX13" fmla="*/ 0 w 1740665"/>
                <a:gd name="connsiteY13" fmla="*/ 55084 h 2104221"/>
                <a:gd name="connsiteX14" fmla="*/ 198303 w 1740665"/>
                <a:gd name="connsiteY14" fmla="*/ 11017 h 2104221"/>
                <a:gd name="connsiteX15" fmla="*/ 451691 w 1740665"/>
                <a:gd name="connsiteY15" fmla="*/ 11017 h 2104221"/>
                <a:gd name="connsiteX16" fmla="*/ 605927 w 1740665"/>
                <a:gd name="connsiteY16" fmla="*/ 0 h 2104221"/>
                <a:gd name="connsiteX17" fmla="*/ 892366 w 1740665"/>
                <a:gd name="connsiteY17" fmla="*/ 0 h 2104221"/>
                <a:gd name="connsiteX18" fmla="*/ 1013552 w 1740665"/>
                <a:gd name="connsiteY18" fmla="*/ 11017 h 2104221"/>
                <a:gd name="connsiteX19" fmla="*/ 1079653 w 1740665"/>
                <a:gd name="connsiteY19" fmla="*/ 55084 h 2104221"/>
                <a:gd name="connsiteX20" fmla="*/ 1178805 w 1740665"/>
                <a:gd name="connsiteY20" fmla="*/ 99152 h 2104221"/>
                <a:gd name="connsiteX21" fmla="*/ 1178805 w 1740665"/>
                <a:gd name="connsiteY21" fmla="*/ 176270 h 2104221"/>
                <a:gd name="connsiteX22" fmla="*/ 1134737 w 1740665"/>
                <a:gd name="connsiteY22" fmla="*/ 253388 h 2104221"/>
                <a:gd name="connsiteX23" fmla="*/ 1068636 w 1740665"/>
                <a:gd name="connsiteY23" fmla="*/ 330506 h 2104221"/>
                <a:gd name="connsiteX24" fmla="*/ 980501 w 1740665"/>
                <a:gd name="connsiteY24" fmla="*/ 440674 h 2104221"/>
                <a:gd name="connsiteX25" fmla="*/ 1079653 w 1740665"/>
                <a:gd name="connsiteY25" fmla="*/ 528809 h 2104221"/>
                <a:gd name="connsiteX26" fmla="*/ 1189821 w 1740665"/>
                <a:gd name="connsiteY26" fmla="*/ 583894 h 2104221"/>
                <a:gd name="connsiteX27" fmla="*/ 1211855 w 1740665"/>
                <a:gd name="connsiteY27" fmla="*/ 683046 h 2104221"/>
                <a:gd name="connsiteX28" fmla="*/ 1211855 w 1740665"/>
                <a:gd name="connsiteY28" fmla="*/ 683046 h 2104221"/>
                <a:gd name="connsiteX29" fmla="*/ 1211855 w 1740665"/>
                <a:gd name="connsiteY29" fmla="*/ 859315 h 2104221"/>
                <a:gd name="connsiteX30" fmla="*/ 1277956 w 1740665"/>
                <a:gd name="connsiteY30" fmla="*/ 969484 h 2104221"/>
                <a:gd name="connsiteX31" fmla="*/ 1366091 w 1740665"/>
                <a:gd name="connsiteY31" fmla="*/ 1090670 h 2104221"/>
                <a:gd name="connsiteX32" fmla="*/ 1487277 w 1740665"/>
                <a:gd name="connsiteY32" fmla="*/ 1211855 h 2104221"/>
                <a:gd name="connsiteX33" fmla="*/ 1597446 w 1740665"/>
                <a:gd name="connsiteY33" fmla="*/ 1299990 h 2104221"/>
                <a:gd name="connsiteX34" fmla="*/ 1674564 w 1740665"/>
                <a:gd name="connsiteY34" fmla="*/ 1377108 h 2104221"/>
                <a:gd name="connsiteX35" fmla="*/ 1740665 w 1740665"/>
                <a:gd name="connsiteY35" fmla="*/ 1410159 h 2104221"/>
                <a:gd name="connsiteX36" fmla="*/ 1707614 w 1740665"/>
                <a:gd name="connsiteY36" fmla="*/ 1652530 h 2104221"/>
                <a:gd name="connsiteX37" fmla="*/ 1630496 w 1740665"/>
                <a:gd name="connsiteY37" fmla="*/ 1762699 h 2104221"/>
                <a:gd name="connsiteX38" fmla="*/ 1542361 w 1740665"/>
                <a:gd name="connsiteY38" fmla="*/ 1784732 h 2104221"/>
                <a:gd name="connsiteX39" fmla="*/ 1454226 w 1740665"/>
                <a:gd name="connsiteY39" fmla="*/ 1795749 h 2104221"/>
                <a:gd name="connsiteX40" fmla="*/ 1299990 w 1740665"/>
                <a:gd name="connsiteY40" fmla="*/ 1795749 h 2104221"/>
                <a:gd name="connsiteX41" fmla="*/ 1167788 w 1740665"/>
                <a:gd name="connsiteY41" fmla="*/ 1707614 h 2104221"/>
                <a:gd name="connsiteX42" fmla="*/ 1068636 w 1740665"/>
                <a:gd name="connsiteY42" fmla="*/ 1564395 h 2104221"/>
                <a:gd name="connsiteX43" fmla="*/ 1046602 w 1740665"/>
                <a:gd name="connsiteY43" fmla="*/ 1476260 h 2104221"/>
                <a:gd name="connsiteX44" fmla="*/ 947450 w 1740665"/>
                <a:gd name="connsiteY44" fmla="*/ 1410159 h 2104221"/>
                <a:gd name="connsiteX45" fmla="*/ 881349 w 1740665"/>
                <a:gd name="connsiteY45" fmla="*/ 1520327 h 2104221"/>
                <a:gd name="connsiteX46" fmla="*/ 870332 w 1740665"/>
                <a:gd name="connsiteY46" fmla="*/ 1597446 h 2104221"/>
                <a:gd name="connsiteX47" fmla="*/ 936433 w 1740665"/>
                <a:gd name="connsiteY47" fmla="*/ 1718631 h 2104221"/>
                <a:gd name="connsiteX48" fmla="*/ 1013552 w 1740665"/>
                <a:gd name="connsiteY48" fmla="*/ 1806766 h 2104221"/>
                <a:gd name="connsiteX49" fmla="*/ 1046602 w 1740665"/>
                <a:gd name="connsiteY49" fmla="*/ 1916935 h 2104221"/>
                <a:gd name="connsiteX50" fmla="*/ 1057619 w 1740665"/>
                <a:gd name="connsiteY50" fmla="*/ 2071171 h 2104221"/>
                <a:gd name="connsiteX51" fmla="*/ 892366 w 1740665"/>
                <a:gd name="connsiteY51" fmla="*/ 2104221 h 210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0665" h="2104221">
                  <a:moveTo>
                    <a:pt x="528809" y="2027103"/>
                  </a:moveTo>
                  <a:lnTo>
                    <a:pt x="528809" y="1938968"/>
                  </a:lnTo>
                  <a:lnTo>
                    <a:pt x="528809" y="1817783"/>
                  </a:lnTo>
                  <a:lnTo>
                    <a:pt x="539826" y="1707614"/>
                  </a:lnTo>
                  <a:lnTo>
                    <a:pt x="561860" y="1520327"/>
                  </a:lnTo>
                  <a:lnTo>
                    <a:pt x="539826" y="1311007"/>
                  </a:lnTo>
                  <a:lnTo>
                    <a:pt x="418641" y="1035585"/>
                  </a:lnTo>
                  <a:lnTo>
                    <a:pt x="374573" y="903383"/>
                  </a:lnTo>
                  <a:lnTo>
                    <a:pt x="308472" y="694062"/>
                  </a:lnTo>
                  <a:lnTo>
                    <a:pt x="253388" y="517793"/>
                  </a:lnTo>
                  <a:lnTo>
                    <a:pt x="165253" y="308472"/>
                  </a:lnTo>
                  <a:lnTo>
                    <a:pt x="88135" y="198303"/>
                  </a:lnTo>
                  <a:lnTo>
                    <a:pt x="0" y="99152"/>
                  </a:lnTo>
                  <a:lnTo>
                    <a:pt x="0" y="55084"/>
                  </a:lnTo>
                  <a:lnTo>
                    <a:pt x="198303" y="11017"/>
                  </a:lnTo>
                  <a:lnTo>
                    <a:pt x="451691" y="11017"/>
                  </a:lnTo>
                  <a:lnTo>
                    <a:pt x="605927" y="0"/>
                  </a:lnTo>
                  <a:lnTo>
                    <a:pt x="892366" y="0"/>
                  </a:lnTo>
                  <a:lnTo>
                    <a:pt x="1013552" y="11017"/>
                  </a:lnTo>
                  <a:lnTo>
                    <a:pt x="1079653" y="55084"/>
                  </a:lnTo>
                  <a:lnTo>
                    <a:pt x="1178805" y="99152"/>
                  </a:lnTo>
                  <a:lnTo>
                    <a:pt x="1178805" y="176270"/>
                  </a:lnTo>
                  <a:lnTo>
                    <a:pt x="1134737" y="253388"/>
                  </a:lnTo>
                  <a:lnTo>
                    <a:pt x="1068636" y="330506"/>
                  </a:lnTo>
                  <a:lnTo>
                    <a:pt x="980501" y="440674"/>
                  </a:lnTo>
                  <a:lnTo>
                    <a:pt x="1079653" y="528809"/>
                  </a:lnTo>
                  <a:lnTo>
                    <a:pt x="1189821" y="583894"/>
                  </a:lnTo>
                  <a:lnTo>
                    <a:pt x="1211855" y="683046"/>
                  </a:lnTo>
                  <a:lnTo>
                    <a:pt x="1211855" y="683046"/>
                  </a:lnTo>
                  <a:lnTo>
                    <a:pt x="1211855" y="859315"/>
                  </a:lnTo>
                  <a:lnTo>
                    <a:pt x="1277956" y="969484"/>
                  </a:lnTo>
                  <a:lnTo>
                    <a:pt x="1366091" y="1090670"/>
                  </a:lnTo>
                  <a:lnTo>
                    <a:pt x="1487277" y="1211855"/>
                  </a:lnTo>
                  <a:lnTo>
                    <a:pt x="1597446" y="1299990"/>
                  </a:lnTo>
                  <a:lnTo>
                    <a:pt x="1674564" y="1377108"/>
                  </a:lnTo>
                  <a:lnTo>
                    <a:pt x="1740665" y="1410159"/>
                  </a:lnTo>
                  <a:lnTo>
                    <a:pt x="1707614" y="1652530"/>
                  </a:lnTo>
                  <a:lnTo>
                    <a:pt x="1630496" y="1762699"/>
                  </a:lnTo>
                  <a:lnTo>
                    <a:pt x="1542361" y="1784732"/>
                  </a:lnTo>
                  <a:lnTo>
                    <a:pt x="1454226" y="1795749"/>
                  </a:lnTo>
                  <a:lnTo>
                    <a:pt x="1299990" y="1795749"/>
                  </a:lnTo>
                  <a:lnTo>
                    <a:pt x="1167788" y="1707614"/>
                  </a:lnTo>
                  <a:lnTo>
                    <a:pt x="1068636" y="1564395"/>
                  </a:lnTo>
                  <a:lnTo>
                    <a:pt x="1046602" y="1476260"/>
                  </a:lnTo>
                  <a:lnTo>
                    <a:pt x="947450" y="1410159"/>
                  </a:lnTo>
                  <a:lnTo>
                    <a:pt x="881349" y="1520327"/>
                  </a:lnTo>
                  <a:lnTo>
                    <a:pt x="870332" y="1597446"/>
                  </a:lnTo>
                  <a:lnTo>
                    <a:pt x="936433" y="1718631"/>
                  </a:lnTo>
                  <a:lnTo>
                    <a:pt x="1013552" y="1806766"/>
                  </a:lnTo>
                  <a:lnTo>
                    <a:pt x="1046602" y="1916935"/>
                  </a:lnTo>
                  <a:lnTo>
                    <a:pt x="1057619" y="2071171"/>
                  </a:lnTo>
                  <a:lnTo>
                    <a:pt x="892366" y="2104221"/>
                  </a:lnTo>
                </a:path>
              </a:pathLst>
            </a:custGeom>
            <a:solidFill>
              <a:srgbClr val="442515">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38" name="Group 37">
            <a:extLst>
              <a:ext uri="{FF2B5EF4-FFF2-40B4-BE49-F238E27FC236}">
                <a16:creationId xmlns:a16="http://schemas.microsoft.com/office/drawing/2014/main" id="{2DC0F2F0-C77C-4F6B-97E9-FA1E4574EA01}"/>
              </a:ext>
            </a:extLst>
          </p:cNvPr>
          <p:cNvGrpSpPr/>
          <p:nvPr/>
        </p:nvGrpSpPr>
        <p:grpSpPr>
          <a:xfrm>
            <a:off x="134121" y="1162051"/>
            <a:ext cx="7668845" cy="5098055"/>
            <a:chOff x="-751113" y="0"/>
            <a:chExt cx="10225127" cy="6797407"/>
          </a:xfrm>
        </p:grpSpPr>
        <p:grpSp>
          <p:nvGrpSpPr>
            <p:cNvPr id="22" name="Group 21">
              <a:extLst>
                <a:ext uri="{FF2B5EF4-FFF2-40B4-BE49-F238E27FC236}">
                  <a16:creationId xmlns:a16="http://schemas.microsoft.com/office/drawing/2014/main" id="{957E5735-AB87-45AF-948B-516534392493}"/>
                </a:ext>
              </a:extLst>
            </p:cNvPr>
            <p:cNvGrpSpPr/>
            <p:nvPr/>
          </p:nvGrpSpPr>
          <p:grpSpPr>
            <a:xfrm>
              <a:off x="3802590" y="535405"/>
              <a:ext cx="5671424" cy="6262002"/>
              <a:chOff x="3747998" y="535405"/>
              <a:chExt cx="5671424" cy="6262002"/>
            </a:xfrm>
          </p:grpSpPr>
          <p:sp>
            <p:nvSpPr>
              <p:cNvPr id="10" name="Freeform: Shape 9">
                <a:extLst>
                  <a:ext uri="{FF2B5EF4-FFF2-40B4-BE49-F238E27FC236}">
                    <a16:creationId xmlns:a16="http://schemas.microsoft.com/office/drawing/2014/main" id="{8D3868D1-5CC2-434D-9FDA-6315529C2A33}"/>
                  </a:ext>
                </a:extLst>
              </p:cNvPr>
              <p:cNvSpPr/>
              <p:nvPr/>
            </p:nvSpPr>
            <p:spPr>
              <a:xfrm>
                <a:off x="3747998" y="535405"/>
                <a:ext cx="5464367" cy="3437262"/>
              </a:xfrm>
              <a:custGeom>
                <a:avLst/>
                <a:gdLst>
                  <a:gd name="connsiteX0" fmla="*/ 3106757 w 5464367"/>
                  <a:gd name="connsiteY0" fmla="*/ 0 h 3437262"/>
                  <a:gd name="connsiteX1" fmla="*/ 3745735 w 5464367"/>
                  <a:gd name="connsiteY1" fmla="*/ 495759 h 3437262"/>
                  <a:gd name="connsiteX2" fmla="*/ 4384714 w 5464367"/>
                  <a:gd name="connsiteY2" fmla="*/ 1068636 h 3437262"/>
                  <a:gd name="connsiteX3" fmla="*/ 4913523 w 5464367"/>
                  <a:gd name="connsiteY3" fmla="*/ 1707614 h 3437262"/>
                  <a:gd name="connsiteX4" fmla="*/ 5420299 w 5464367"/>
                  <a:gd name="connsiteY4" fmla="*/ 2357609 h 3437262"/>
                  <a:gd name="connsiteX5" fmla="*/ 5464367 w 5464367"/>
                  <a:gd name="connsiteY5" fmla="*/ 2522862 h 3437262"/>
                  <a:gd name="connsiteX6" fmla="*/ 5464367 w 5464367"/>
                  <a:gd name="connsiteY6" fmla="*/ 2963537 h 3437262"/>
                  <a:gd name="connsiteX7" fmla="*/ 5464367 w 5464367"/>
                  <a:gd name="connsiteY7" fmla="*/ 3172857 h 3437262"/>
                  <a:gd name="connsiteX8" fmla="*/ 5387249 w 5464367"/>
                  <a:gd name="connsiteY8" fmla="*/ 3327094 h 3437262"/>
                  <a:gd name="connsiteX9" fmla="*/ 5288097 w 5464367"/>
                  <a:gd name="connsiteY9" fmla="*/ 3382178 h 3437262"/>
                  <a:gd name="connsiteX10" fmla="*/ 5166911 w 5464367"/>
                  <a:gd name="connsiteY10" fmla="*/ 3415229 h 3437262"/>
                  <a:gd name="connsiteX11" fmla="*/ 5045726 w 5464367"/>
                  <a:gd name="connsiteY11" fmla="*/ 3426245 h 3437262"/>
                  <a:gd name="connsiteX12" fmla="*/ 4803355 w 5464367"/>
                  <a:gd name="connsiteY12" fmla="*/ 3426245 h 3437262"/>
                  <a:gd name="connsiteX13" fmla="*/ 4660135 w 5464367"/>
                  <a:gd name="connsiteY13" fmla="*/ 3437262 h 3437262"/>
                  <a:gd name="connsiteX14" fmla="*/ 4439798 w 5464367"/>
                  <a:gd name="connsiteY14" fmla="*/ 3437262 h 3437262"/>
                  <a:gd name="connsiteX15" fmla="*/ 4307596 w 5464367"/>
                  <a:gd name="connsiteY15" fmla="*/ 3437262 h 3437262"/>
                  <a:gd name="connsiteX16" fmla="*/ 4186410 w 5464367"/>
                  <a:gd name="connsiteY16" fmla="*/ 3338110 h 3437262"/>
                  <a:gd name="connsiteX17" fmla="*/ 4098275 w 5464367"/>
                  <a:gd name="connsiteY17" fmla="*/ 3205908 h 3437262"/>
                  <a:gd name="connsiteX18" fmla="*/ 3988106 w 5464367"/>
                  <a:gd name="connsiteY18" fmla="*/ 3117773 h 3437262"/>
                  <a:gd name="connsiteX19" fmla="*/ 3866921 w 5464367"/>
                  <a:gd name="connsiteY19" fmla="*/ 3084723 h 3437262"/>
                  <a:gd name="connsiteX20" fmla="*/ 3767769 w 5464367"/>
                  <a:gd name="connsiteY20" fmla="*/ 3073706 h 3437262"/>
                  <a:gd name="connsiteX21" fmla="*/ 3558449 w 5464367"/>
                  <a:gd name="connsiteY21" fmla="*/ 3062689 h 3437262"/>
                  <a:gd name="connsiteX22" fmla="*/ 3437263 w 5464367"/>
                  <a:gd name="connsiteY22" fmla="*/ 3106756 h 3437262"/>
                  <a:gd name="connsiteX23" fmla="*/ 3327094 w 5464367"/>
                  <a:gd name="connsiteY23" fmla="*/ 3183874 h 3437262"/>
                  <a:gd name="connsiteX24" fmla="*/ 3172858 w 5464367"/>
                  <a:gd name="connsiteY24" fmla="*/ 3227942 h 3437262"/>
                  <a:gd name="connsiteX25" fmla="*/ 3040656 w 5464367"/>
                  <a:gd name="connsiteY25" fmla="*/ 3227942 h 3437262"/>
                  <a:gd name="connsiteX26" fmla="*/ 2941504 w 5464367"/>
                  <a:gd name="connsiteY26" fmla="*/ 3238959 h 3437262"/>
                  <a:gd name="connsiteX27" fmla="*/ 2842352 w 5464367"/>
                  <a:gd name="connsiteY27" fmla="*/ 3194891 h 3437262"/>
                  <a:gd name="connsiteX28" fmla="*/ 2798285 w 5464367"/>
                  <a:gd name="connsiteY28" fmla="*/ 3062689 h 3437262"/>
                  <a:gd name="connsiteX29" fmla="*/ 2776251 w 5464367"/>
                  <a:gd name="connsiteY29" fmla="*/ 2974554 h 3437262"/>
                  <a:gd name="connsiteX30" fmla="*/ 2644049 w 5464367"/>
                  <a:gd name="connsiteY30" fmla="*/ 2941503 h 3437262"/>
                  <a:gd name="connsiteX31" fmla="*/ 2533880 w 5464367"/>
                  <a:gd name="connsiteY31" fmla="*/ 2952520 h 3437262"/>
                  <a:gd name="connsiteX32" fmla="*/ 2423711 w 5464367"/>
                  <a:gd name="connsiteY32" fmla="*/ 3139807 h 3437262"/>
                  <a:gd name="connsiteX33" fmla="*/ 2346593 w 5464367"/>
                  <a:gd name="connsiteY33" fmla="*/ 3272009 h 3437262"/>
                  <a:gd name="connsiteX34" fmla="*/ 2214391 w 5464367"/>
                  <a:gd name="connsiteY34" fmla="*/ 3371161 h 3437262"/>
                  <a:gd name="connsiteX35" fmla="*/ 2016087 w 5464367"/>
                  <a:gd name="connsiteY35" fmla="*/ 3426245 h 3437262"/>
                  <a:gd name="connsiteX36" fmla="*/ 1751682 w 5464367"/>
                  <a:gd name="connsiteY36" fmla="*/ 3437262 h 3437262"/>
                  <a:gd name="connsiteX37" fmla="*/ 1211856 w 5464367"/>
                  <a:gd name="connsiteY37" fmla="*/ 3415229 h 3437262"/>
                  <a:gd name="connsiteX38" fmla="*/ 143220 w 5464367"/>
                  <a:gd name="connsiteY38" fmla="*/ 3327094 h 3437262"/>
                  <a:gd name="connsiteX39" fmla="*/ 0 w 5464367"/>
                  <a:gd name="connsiteY39" fmla="*/ 3327094 h 3437262"/>
                  <a:gd name="connsiteX40" fmla="*/ 815249 w 5464367"/>
                  <a:gd name="connsiteY40" fmla="*/ 2500829 h 3437262"/>
                  <a:gd name="connsiteX41" fmla="*/ 1883885 w 5464367"/>
                  <a:gd name="connsiteY41" fmla="*/ 1641513 h 3437262"/>
                  <a:gd name="connsiteX42" fmla="*/ 2258458 w 5464367"/>
                  <a:gd name="connsiteY42" fmla="*/ 1211855 h 3437262"/>
                  <a:gd name="connsiteX43" fmla="*/ 2644049 w 5464367"/>
                  <a:gd name="connsiteY43" fmla="*/ 528809 h 3437262"/>
                  <a:gd name="connsiteX44" fmla="*/ 2864386 w 5464367"/>
                  <a:gd name="connsiteY44" fmla="*/ 187286 h 3437262"/>
                  <a:gd name="connsiteX45" fmla="*/ 3029639 w 5464367"/>
                  <a:gd name="connsiteY45" fmla="*/ 77118 h 34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64367" h="3437262">
                    <a:moveTo>
                      <a:pt x="3106757" y="0"/>
                    </a:moveTo>
                    <a:lnTo>
                      <a:pt x="3745735" y="495759"/>
                    </a:lnTo>
                    <a:lnTo>
                      <a:pt x="4384714" y="1068636"/>
                    </a:lnTo>
                    <a:lnTo>
                      <a:pt x="4913523" y="1707614"/>
                    </a:lnTo>
                    <a:lnTo>
                      <a:pt x="5420299" y="2357609"/>
                    </a:lnTo>
                    <a:lnTo>
                      <a:pt x="5464367" y="2522862"/>
                    </a:lnTo>
                    <a:lnTo>
                      <a:pt x="5464367" y="2963537"/>
                    </a:lnTo>
                    <a:lnTo>
                      <a:pt x="5464367" y="3172857"/>
                    </a:lnTo>
                    <a:lnTo>
                      <a:pt x="5387249" y="3327094"/>
                    </a:lnTo>
                    <a:lnTo>
                      <a:pt x="5288097" y="3382178"/>
                    </a:lnTo>
                    <a:lnTo>
                      <a:pt x="5166911" y="3415229"/>
                    </a:lnTo>
                    <a:lnTo>
                      <a:pt x="5045726" y="3426245"/>
                    </a:lnTo>
                    <a:lnTo>
                      <a:pt x="4803355" y="3426245"/>
                    </a:lnTo>
                    <a:lnTo>
                      <a:pt x="4660135" y="3437262"/>
                    </a:lnTo>
                    <a:lnTo>
                      <a:pt x="4439798" y="3437262"/>
                    </a:lnTo>
                    <a:lnTo>
                      <a:pt x="4307596" y="3437262"/>
                    </a:lnTo>
                    <a:lnTo>
                      <a:pt x="4186410" y="3338110"/>
                    </a:lnTo>
                    <a:lnTo>
                      <a:pt x="4098275" y="3205908"/>
                    </a:lnTo>
                    <a:lnTo>
                      <a:pt x="3988106" y="3117773"/>
                    </a:lnTo>
                    <a:lnTo>
                      <a:pt x="3866921" y="3084723"/>
                    </a:lnTo>
                    <a:lnTo>
                      <a:pt x="3767769" y="3073706"/>
                    </a:lnTo>
                    <a:lnTo>
                      <a:pt x="3558449" y="3062689"/>
                    </a:lnTo>
                    <a:lnTo>
                      <a:pt x="3437263" y="3106756"/>
                    </a:lnTo>
                    <a:lnTo>
                      <a:pt x="3327094" y="3183874"/>
                    </a:lnTo>
                    <a:lnTo>
                      <a:pt x="3172858" y="3227942"/>
                    </a:lnTo>
                    <a:lnTo>
                      <a:pt x="3040656" y="3227942"/>
                    </a:lnTo>
                    <a:lnTo>
                      <a:pt x="2941504" y="3238959"/>
                    </a:lnTo>
                    <a:lnTo>
                      <a:pt x="2842352" y="3194891"/>
                    </a:lnTo>
                    <a:lnTo>
                      <a:pt x="2798285" y="3062689"/>
                    </a:lnTo>
                    <a:lnTo>
                      <a:pt x="2776251" y="2974554"/>
                    </a:lnTo>
                    <a:lnTo>
                      <a:pt x="2644049" y="2941503"/>
                    </a:lnTo>
                    <a:lnTo>
                      <a:pt x="2533880" y="2952520"/>
                    </a:lnTo>
                    <a:lnTo>
                      <a:pt x="2423711" y="3139807"/>
                    </a:lnTo>
                    <a:lnTo>
                      <a:pt x="2346593" y="3272009"/>
                    </a:lnTo>
                    <a:lnTo>
                      <a:pt x="2214391" y="3371161"/>
                    </a:lnTo>
                    <a:lnTo>
                      <a:pt x="2016087" y="3426245"/>
                    </a:lnTo>
                    <a:lnTo>
                      <a:pt x="1751682" y="3437262"/>
                    </a:lnTo>
                    <a:lnTo>
                      <a:pt x="1211856" y="3415229"/>
                    </a:lnTo>
                    <a:lnTo>
                      <a:pt x="143220" y="3327094"/>
                    </a:lnTo>
                    <a:lnTo>
                      <a:pt x="0" y="3327094"/>
                    </a:lnTo>
                    <a:lnTo>
                      <a:pt x="815249" y="2500829"/>
                    </a:lnTo>
                    <a:lnTo>
                      <a:pt x="1883885" y="1641513"/>
                    </a:lnTo>
                    <a:lnTo>
                      <a:pt x="2258458" y="1211855"/>
                    </a:lnTo>
                    <a:lnTo>
                      <a:pt x="2644049" y="528809"/>
                    </a:lnTo>
                    <a:lnTo>
                      <a:pt x="2864386" y="187286"/>
                    </a:lnTo>
                    <a:lnTo>
                      <a:pt x="3029639" y="77118"/>
                    </a:lnTo>
                  </a:path>
                </a:pathLst>
              </a:custGeom>
              <a:solidFill>
                <a:srgbClr val="F7E38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reeform: Shape 12">
                <a:extLst>
                  <a:ext uri="{FF2B5EF4-FFF2-40B4-BE49-F238E27FC236}">
                    <a16:creationId xmlns:a16="http://schemas.microsoft.com/office/drawing/2014/main" id="{52B77918-603A-421D-833B-C816E209C865}"/>
                  </a:ext>
                </a:extLst>
              </p:cNvPr>
              <p:cNvSpPr/>
              <p:nvPr/>
            </p:nvSpPr>
            <p:spPr>
              <a:xfrm>
                <a:off x="3789802" y="4450814"/>
                <a:ext cx="5629620" cy="2346593"/>
              </a:xfrm>
              <a:custGeom>
                <a:avLst/>
                <a:gdLst>
                  <a:gd name="connsiteX0" fmla="*/ 4803355 w 5629620"/>
                  <a:gd name="connsiteY0" fmla="*/ 330506 h 2346593"/>
                  <a:gd name="connsiteX1" fmla="*/ 5122844 w 5629620"/>
                  <a:gd name="connsiteY1" fmla="*/ 484743 h 2346593"/>
                  <a:gd name="connsiteX2" fmla="*/ 5321147 w 5629620"/>
                  <a:gd name="connsiteY2" fmla="*/ 749147 h 2346593"/>
                  <a:gd name="connsiteX3" fmla="*/ 5420299 w 5629620"/>
                  <a:gd name="connsiteY3" fmla="*/ 936434 h 2346593"/>
                  <a:gd name="connsiteX4" fmla="*/ 5530468 w 5629620"/>
                  <a:gd name="connsiteY4" fmla="*/ 1311008 h 2346593"/>
                  <a:gd name="connsiteX5" fmla="*/ 5596569 w 5629620"/>
                  <a:gd name="connsiteY5" fmla="*/ 1817784 h 2346593"/>
                  <a:gd name="connsiteX6" fmla="*/ 5629620 w 5629620"/>
                  <a:gd name="connsiteY6" fmla="*/ 2049138 h 2346593"/>
                  <a:gd name="connsiteX7" fmla="*/ 5629620 w 5629620"/>
                  <a:gd name="connsiteY7" fmla="*/ 2258458 h 2346593"/>
                  <a:gd name="connsiteX8" fmla="*/ 5585552 w 5629620"/>
                  <a:gd name="connsiteY8" fmla="*/ 2346593 h 2346593"/>
                  <a:gd name="connsiteX9" fmla="*/ 616945 w 5629620"/>
                  <a:gd name="connsiteY9" fmla="*/ 2038121 h 2346593"/>
                  <a:gd name="connsiteX10" fmla="*/ 121186 w 5629620"/>
                  <a:gd name="connsiteY10" fmla="*/ 1718632 h 2346593"/>
                  <a:gd name="connsiteX11" fmla="*/ 0 w 5629620"/>
                  <a:gd name="connsiteY11" fmla="*/ 1509311 h 2346593"/>
                  <a:gd name="connsiteX12" fmla="*/ 55085 w 5629620"/>
                  <a:gd name="connsiteY12" fmla="*/ 264405 h 2346593"/>
                  <a:gd name="connsiteX13" fmla="*/ 55085 w 5629620"/>
                  <a:gd name="connsiteY13" fmla="*/ 165253 h 2346593"/>
                  <a:gd name="connsiteX14" fmla="*/ 506776 w 5629620"/>
                  <a:gd name="connsiteY14" fmla="*/ 143220 h 2346593"/>
                  <a:gd name="connsiteX15" fmla="*/ 672029 w 5629620"/>
                  <a:gd name="connsiteY15" fmla="*/ 165253 h 2346593"/>
                  <a:gd name="connsiteX16" fmla="*/ 980502 w 5629620"/>
                  <a:gd name="connsiteY16" fmla="*/ 242372 h 2346593"/>
                  <a:gd name="connsiteX17" fmla="*/ 1255923 w 5629620"/>
                  <a:gd name="connsiteY17" fmla="*/ 286439 h 2346593"/>
                  <a:gd name="connsiteX18" fmla="*/ 1509311 w 5629620"/>
                  <a:gd name="connsiteY18" fmla="*/ 286439 h 2346593"/>
                  <a:gd name="connsiteX19" fmla="*/ 1762699 w 5629620"/>
                  <a:gd name="connsiteY19" fmla="*/ 264405 h 2346593"/>
                  <a:gd name="connsiteX20" fmla="*/ 1861851 w 5629620"/>
                  <a:gd name="connsiteY20" fmla="*/ 220338 h 2346593"/>
                  <a:gd name="connsiteX21" fmla="*/ 2038121 w 5629620"/>
                  <a:gd name="connsiteY21" fmla="*/ 143220 h 2346593"/>
                  <a:gd name="connsiteX22" fmla="*/ 2126256 w 5629620"/>
                  <a:gd name="connsiteY22" fmla="*/ 77119 h 2346593"/>
                  <a:gd name="connsiteX23" fmla="*/ 2225408 w 5629620"/>
                  <a:gd name="connsiteY23" fmla="*/ 55085 h 2346593"/>
                  <a:gd name="connsiteX24" fmla="*/ 2467779 w 5629620"/>
                  <a:gd name="connsiteY24" fmla="*/ 11017 h 2346593"/>
                  <a:gd name="connsiteX25" fmla="*/ 2699133 w 5629620"/>
                  <a:gd name="connsiteY25" fmla="*/ 0 h 2346593"/>
                  <a:gd name="connsiteX26" fmla="*/ 3029639 w 5629620"/>
                  <a:gd name="connsiteY26" fmla="*/ 66102 h 2346593"/>
                  <a:gd name="connsiteX27" fmla="*/ 3393196 w 5629620"/>
                  <a:gd name="connsiteY27" fmla="*/ 187287 h 2346593"/>
                  <a:gd name="connsiteX28" fmla="*/ 3492347 w 5629620"/>
                  <a:gd name="connsiteY28" fmla="*/ 198304 h 2346593"/>
                  <a:gd name="connsiteX29" fmla="*/ 3756752 w 5629620"/>
                  <a:gd name="connsiteY29" fmla="*/ 220338 h 2346593"/>
                  <a:gd name="connsiteX30" fmla="*/ 4120309 w 5629620"/>
                  <a:gd name="connsiteY30" fmla="*/ 308473 h 2346593"/>
                  <a:gd name="connsiteX31" fmla="*/ 4406747 w 5629620"/>
                  <a:gd name="connsiteY31" fmla="*/ 363557 h 2346593"/>
                  <a:gd name="connsiteX32" fmla="*/ 4682169 w 5629620"/>
                  <a:gd name="connsiteY32" fmla="*/ 363557 h 2346593"/>
                  <a:gd name="connsiteX33" fmla="*/ 4461832 w 5629620"/>
                  <a:gd name="connsiteY33" fmla="*/ 363557 h 234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29620" h="2346593">
                    <a:moveTo>
                      <a:pt x="4803355" y="330506"/>
                    </a:moveTo>
                    <a:lnTo>
                      <a:pt x="5122844" y="484743"/>
                    </a:lnTo>
                    <a:lnTo>
                      <a:pt x="5321147" y="749147"/>
                    </a:lnTo>
                    <a:lnTo>
                      <a:pt x="5420299" y="936434"/>
                    </a:lnTo>
                    <a:lnTo>
                      <a:pt x="5530468" y="1311008"/>
                    </a:lnTo>
                    <a:lnTo>
                      <a:pt x="5596569" y="1817784"/>
                    </a:lnTo>
                    <a:lnTo>
                      <a:pt x="5629620" y="2049138"/>
                    </a:lnTo>
                    <a:lnTo>
                      <a:pt x="5629620" y="2258458"/>
                    </a:lnTo>
                    <a:lnTo>
                      <a:pt x="5585552" y="2346593"/>
                    </a:lnTo>
                    <a:lnTo>
                      <a:pt x="616945" y="2038121"/>
                    </a:lnTo>
                    <a:lnTo>
                      <a:pt x="121186" y="1718632"/>
                    </a:lnTo>
                    <a:lnTo>
                      <a:pt x="0" y="1509311"/>
                    </a:lnTo>
                    <a:lnTo>
                      <a:pt x="55085" y="264405"/>
                    </a:lnTo>
                    <a:lnTo>
                      <a:pt x="55085" y="165253"/>
                    </a:lnTo>
                    <a:lnTo>
                      <a:pt x="506776" y="143220"/>
                    </a:lnTo>
                    <a:lnTo>
                      <a:pt x="672029" y="165253"/>
                    </a:lnTo>
                    <a:lnTo>
                      <a:pt x="980502" y="242372"/>
                    </a:lnTo>
                    <a:lnTo>
                      <a:pt x="1255923" y="286439"/>
                    </a:lnTo>
                    <a:lnTo>
                      <a:pt x="1509311" y="286439"/>
                    </a:lnTo>
                    <a:lnTo>
                      <a:pt x="1762699" y="264405"/>
                    </a:lnTo>
                    <a:lnTo>
                      <a:pt x="1861851" y="220338"/>
                    </a:lnTo>
                    <a:lnTo>
                      <a:pt x="2038121" y="143220"/>
                    </a:lnTo>
                    <a:lnTo>
                      <a:pt x="2126256" y="77119"/>
                    </a:lnTo>
                    <a:lnTo>
                      <a:pt x="2225408" y="55085"/>
                    </a:lnTo>
                    <a:lnTo>
                      <a:pt x="2467779" y="11017"/>
                    </a:lnTo>
                    <a:lnTo>
                      <a:pt x="2699133" y="0"/>
                    </a:lnTo>
                    <a:lnTo>
                      <a:pt x="3029639" y="66102"/>
                    </a:lnTo>
                    <a:lnTo>
                      <a:pt x="3393196" y="187287"/>
                    </a:lnTo>
                    <a:lnTo>
                      <a:pt x="3492347" y="198304"/>
                    </a:lnTo>
                    <a:lnTo>
                      <a:pt x="3756752" y="220338"/>
                    </a:lnTo>
                    <a:lnTo>
                      <a:pt x="4120309" y="308473"/>
                    </a:lnTo>
                    <a:lnTo>
                      <a:pt x="4406747" y="363557"/>
                    </a:lnTo>
                    <a:lnTo>
                      <a:pt x="4682169" y="363557"/>
                    </a:lnTo>
                    <a:lnTo>
                      <a:pt x="4461832" y="363557"/>
                    </a:lnTo>
                  </a:path>
                </a:pathLst>
              </a:custGeom>
              <a:solidFill>
                <a:srgbClr val="F7E38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37" name="Picture 36">
              <a:extLst>
                <a:ext uri="{FF2B5EF4-FFF2-40B4-BE49-F238E27FC236}">
                  <a16:creationId xmlns:a16="http://schemas.microsoft.com/office/drawing/2014/main" id="{0ADCF8C9-A04D-43B7-B336-3FBD4F5D7B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113" y="0"/>
              <a:ext cx="4529736" cy="4468247"/>
            </a:xfrm>
            <a:prstGeom prst="rect">
              <a:avLst/>
            </a:prstGeom>
            <a:effectLst>
              <a:outerShdw blurRad="50800" dist="38100" dir="2700000" algn="tl" rotWithShape="0">
                <a:prstClr val="black">
                  <a:alpha val="40000"/>
                </a:prstClr>
              </a:outerShdw>
            </a:effectLst>
          </p:spPr>
        </p:pic>
      </p:grpSp>
      <p:sp>
        <p:nvSpPr>
          <p:cNvPr id="21" name="Slide Number Placeholder 2">
            <a:extLst>
              <a:ext uri="{FF2B5EF4-FFF2-40B4-BE49-F238E27FC236}">
                <a16:creationId xmlns:a16="http://schemas.microsoft.com/office/drawing/2014/main" id="{FEB203F3-2322-476D-98BD-0F5E1DDC9E5D}"/>
              </a:ext>
            </a:extLst>
          </p:cNvPr>
          <p:cNvSpPr>
            <a:spLocks noGrp="1"/>
          </p:cNvSpPr>
          <p:nvPr>
            <p:ph type="sldNum" sz="quarter" idx="4294967295"/>
          </p:nvPr>
        </p:nvSpPr>
        <p:spPr>
          <a:xfrm>
            <a:off x="8663421" y="6508726"/>
            <a:ext cx="362816" cy="254044"/>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44</a:t>
            </a:fld>
            <a:endParaRPr lang="en-US" sz="1051" b="1" dirty="0">
              <a:solidFill>
                <a:schemeClr val="tx1"/>
              </a:solidFill>
            </a:endParaRPr>
          </a:p>
        </p:txBody>
      </p:sp>
      <p:sp>
        <p:nvSpPr>
          <p:cNvPr id="23" name="TextBox 22">
            <a:extLst>
              <a:ext uri="{FF2B5EF4-FFF2-40B4-BE49-F238E27FC236}">
                <a16:creationId xmlns:a16="http://schemas.microsoft.com/office/drawing/2014/main" id="{49E04E76-F393-4E8C-8DF5-F24FDF8C6677}"/>
              </a:ext>
            </a:extLst>
          </p:cNvPr>
          <p:cNvSpPr txBox="1"/>
          <p:nvPr/>
        </p:nvSpPr>
        <p:spPr>
          <a:xfrm>
            <a:off x="-114068" y="658122"/>
            <a:ext cx="8672634" cy="736825"/>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marR="0" indent="0" algn="r" defTabSz="914400" eaLnBrk="0" latinLnBrk="0" hangingPunct="0">
              <a:lnSpc>
                <a:spcPct val="100000"/>
              </a:lnSpc>
              <a:spcBef>
                <a:spcPct val="50000"/>
              </a:spcBef>
              <a:buClr>
                <a:srgbClr val="151C77"/>
              </a:buClr>
              <a:buSzPct val="80000"/>
              <a:buFont typeface="Wingdings" pitchFamily="2" charset="2"/>
              <a:buNone/>
              <a:tabLst/>
              <a:defRPr sz="2800" b="1" kern="0">
                <a:latin typeface="Tahoma" panose="020B0604030504040204" pitchFamily="34" charset="0"/>
                <a:ea typeface="Tahoma" panose="020B0604030504040204" pitchFamily="34" charset="0"/>
                <a:cs typeface="Tahoma" panose="020B0604030504040204" pitchFamily="34" charset="0"/>
              </a:defRPr>
            </a:lvl1pPr>
            <a:lvl2pPr marL="688975" marR="0" indent="-282575" defTabSz="914400" eaLnBrk="0" latinLnBrk="0" hangingPunct="0">
              <a:lnSpc>
                <a:spcPct val="100000"/>
              </a:lnSpc>
              <a:spcBef>
                <a:spcPct val="25000"/>
              </a:spcBef>
              <a:buClr>
                <a:srgbClr val="151C77"/>
              </a:buClr>
              <a:buSzPct val="80000"/>
              <a:buFont typeface="Wingdings" pitchFamily="2" charset="2"/>
              <a:buChar char="n"/>
              <a:tabLst/>
              <a:defRPr b="1">
                <a:latin typeface="+mn-lt"/>
              </a:defRPr>
            </a:lvl2pPr>
            <a:lvl3pPr marL="1027113" marR="0" indent="-223838" defTabSz="914400" eaLnBrk="0" latinLnBrk="0" hangingPunct="0">
              <a:lnSpc>
                <a:spcPct val="100000"/>
              </a:lnSpc>
              <a:spcBef>
                <a:spcPct val="25000"/>
              </a:spcBef>
              <a:buClr>
                <a:srgbClr val="151C77"/>
              </a:buClr>
              <a:buSzPct val="80000"/>
              <a:buFont typeface="Wingdings" pitchFamily="2" charset="2"/>
              <a:buChar char="n"/>
              <a:tabLst/>
              <a:defRPr sz="2000">
                <a:latin typeface="+mn-lt"/>
              </a:defRPr>
            </a:lvl3pPr>
            <a:lvl4pPr marL="1600200" marR="0" indent="-228600" defTabSz="914400" eaLnBrk="0" latinLnBrk="0" hangingPunct="0">
              <a:lnSpc>
                <a:spcPct val="100000"/>
              </a:lnSpc>
              <a:spcBef>
                <a:spcPct val="25000"/>
              </a:spcBef>
              <a:buClr>
                <a:srgbClr val="151C77"/>
              </a:buClr>
              <a:buSzPct val="80000"/>
              <a:buFont typeface="Wingdings" pitchFamily="2" charset="2"/>
              <a:buChar char="n"/>
              <a:tabLst/>
              <a:defRPr sz="2000">
                <a:latin typeface="+mn-lt"/>
              </a:defRPr>
            </a:lvl4pPr>
            <a:lvl5pPr marL="2057400" marR="0" indent="-228600" defTabSz="914400" eaLnBrk="0" latinLnBrk="0" hangingPunct="0">
              <a:lnSpc>
                <a:spcPct val="100000"/>
              </a:lnSpc>
              <a:buClr>
                <a:srgbClr val="003399"/>
              </a:buClr>
              <a:buSzPct val="80000"/>
              <a:buFont typeface="Wingdings" pitchFamily="2" charset="2"/>
              <a:buChar char="n"/>
              <a:tabLst/>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sz="2400" dirty="0"/>
              <a:t>Geologic Evolution of Site Stratigraphy</a:t>
            </a:r>
          </a:p>
        </p:txBody>
      </p:sp>
    </p:spTree>
    <p:extLst>
      <p:ext uri="{BB962C8B-B14F-4D97-AF65-F5344CB8AC3E}">
        <p14:creationId xmlns:p14="http://schemas.microsoft.com/office/powerpoint/2010/main" val="33968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4" grpId="0"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AD296A-8809-4DB2-99C3-F810D801D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7170" y="2649764"/>
            <a:ext cx="5133587" cy="3277700"/>
          </a:xfrm>
          <a:prstGeom prst="rect">
            <a:avLst/>
          </a:prstGeom>
        </p:spPr>
      </p:pic>
      <p:sp>
        <p:nvSpPr>
          <p:cNvPr id="9" name="Right Brace 8">
            <a:extLst>
              <a:ext uri="{FF2B5EF4-FFF2-40B4-BE49-F238E27FC236}">
                <a16:creationId xmlns:a16="http://schemas.microsoft.com/office/drawing/2014/main" id="{0A533CB8-C3E8-4602-A03E-A524C32DA8B4}"/>
              </a:ext>
            </a:extLst>
          </p:cNvPr>
          <p:cNvSpPr/>
          <p:nvPr/>
        </p:nvSpPr>
        <p:spPr>
          <a:xfrm>
            <a:off x="4017792" y="2710928"/>
            <a:ext cx="432746" cy="617002"/>
          </a:xfrm>
          <a:prstGeom prst="rightBrace">
            <a:avLst>
              <a:gd name="adj1" fmla="val 8333"/>
              <a:gd name="adj2" fmla="val 491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09177AF-A451-48CB-ACE8-FB490D78FD1A}"/>
              </a:ext>
            </a:extLst>
          </p:cNvPr>
          <p:cNvPicPr>
            <a:picLocks noChangeAspect="1"/>
          </p:cNvPicPr>
          <p:nvPr/>
        </p:nvPicPr>
        <p:blipFill>
          <a:blip r:embed="rId4"/>
          <a:stretch>
            <a:fillRect/>
          </a:stretch>
        </p:blipFill>
        <p:spPr>
          <a:xfrm>
            <a:off x="392451" y="1143673"/>
            <a:ext cx="3497317" cy="3449842"/>
          </a:xfrm>
          <a:prstGeom prst="rect">
            <a:avLst/>
          </a:prstGeom>
          <a:effectLst>
            <a:outerShdw blurRad="50800" dist="38100" dir="2700000" algn="tl" rotWithShape="0">
              <a:prstClr val="black">
                <a:alpha val="40000"/>
              </a:prstClr>
            </a:outerShdw>
          </a:effectLst>
        </p:spPr>
      </p:pic>
      <p:sp>
        <p:nvSpPr>
          <p:cNvPr id="10" name="Slide Number Placeholder 2">
            <a:extLst>
              <a:ext uri="{FF2B5EF4-FFF2-40B4-BE49-F238E27FC236}">
                <a16:creationId xmlns:a16="http://schemas.microsoft.com/office/drawing/2014/main" id="{A0DDBA77-9981-4D54-9DD6-4B29D9EBB7C4}"/>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45</a:t>
            </a:fld>
            <a:endParaRPr lang="en-US" sz="1051" b="1" dirty="0">
              <a:solidFill>
                <a:schemeClr val="tx1"/>
              </a:solidFill>
            </a:endParaRPr>
          </a:p>
        </p:txBody>
      </p:sp>
      <p:grpSp>
        <p:nvGrpSpPr>
          <p:cNvPr id="2" name="Group 1">
            <a:extLst>
              <a:ext uri="{FF2B5EF4-FFF2-40B4-BE49-F238E27FC236}">
                <a16:creationId xmlns:a16="http://schemas.microsoft.com/office/drawing/2014/main" id="{C05EA57B-0D7C-4719-B972-D2739287D36A}"/>
              </a:ext>
            </a:extLst>
          </p:cNvPr>
          <p:cNvGrpSpPr/>
          <p:nvPr/>
        </p:nvGrpSpPr>
        <p:grpSpPr>
          <a:xfrm>
            <a:off x="4027328" y="757180"/>
            <a:ext cx="5116671" cy="2975724"/>
            <a:chOff x="4027329" y="757180"/>
            <a:chExt cx="4724220" cy="2671820"/>
          </a:xfrm>
        </p:grpSpPr>
        <p:sp>
          <p:nvSpPr>
            <p:cNvPr id="8" name="Right Brace 7">
              <a:extLst>
                <a:ext uri="{FF2B5EF4-FFF2-40B4-BE49-F238E27FC236}">
                  <a16:creationId xmlns:a16="http://schemas.microsoft.com/office/drawing/2014/main" id="{EF30DA74-A7E5-463B-BC64-CCBBE44D586E}"/>
                </a:ext>
              </a:extLst>
            </p:cNvPr>
            <p:cNvSpPr/>
            <p:nvPr/>
          </p:nvSpPr>
          <p:spPr>
            <a:xfrm>
              <a:off x="4027329" y="1143674"/>
              <a:ext cx="432746" cy="1367723"/>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800" dirty="0"/>
            </a:p>
          </p:txBody>
        </p:sp>
        <p:pic>
          <p:nvPicPr>
            <p:cNvPr id="3" name="Picture 2">
              <a:extLst>
                <a:ext uri="{FF2B5EF4-FFF2-40B4-BE49-F238E27FC236}">
                  <a16:creationId xmlns:a16="http://schemas.microsoft.com/office/drawing/2014/main" id="{BAF99CE5-68BE-4358-A4E5-EC04CCBB2E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3433" y="757180"/>
              <a:ext cx="4188116" cy="2671820"/>
            </a:xfrm>
            <a:prstGeom prst="rect">
              <a:avLst/>
            </a:prstGeom>
          </p:spPr>
        </p:pic>
      </p:grpSp>
    </p:spTree>
    <p:extLst>
      <p:ext uri="{BB962C8B-B14F-4D97-AF65-F5344CB8AC3E}">
        <p14:creationId xmlns:p14="http://schemas.microsoft.com/office/powerpoint/2010/main" val="1083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E809-8DFB-4481-9D62-7D60A4BD2A54}"/>
              </a:ext>
            </a:extLst>
          </p:cNvPr>
          <p:cNvSpPr>
            <a:spLocks noGrp="1"/>
          </p:cNvSpPr>
          <p:nvPr>
            <p:ph type="title"/>
          </p:nvPr>
        </p:nvSpPr>
        <p:spPr>
          <a:xfrm>
            <a:off x="204111" y="531076"/>
            <a:ext cx="8229600" cy="650024"/>
          </a:xfrm>
        </p:spPr>
        <p:txBody>
          <a:bodyPr/>
          <a:lstStyle/>
          <a:p>
            <a:r>
              <a:rPr lang="en-US" dirty="0"/>
              <a:t>Sub-Bottom Van Etten EGLE Study</a:t>
            </a:r>
          </a:p>
        </p:txBody>
      </p:sp>
      <p:pic>
        <p:nvPicPr>
          <p:cNvPr id="5" name="Content Placeholder 4">
            <a:extLst>
              <a:ext uri="{FF2B5EF4-FFF2-40B4-BE49-F238E27FC236}">
                <a16:creationId xmlns:a16="http://schemas.microsoft.com/office/drawing/2014/main" id="{96A5A2E6-A0E3-4951-8478-DE5A66286F28}"/>
              </a:ext>
            </a:extLst>
          </p:cNvPr>
          <p:cNvPicPr>
            <a:picLocks noGrp="1" noChangeAspect="1"/>
          </p:cNvPicPr>
          <p:nvPr>
            <p:ph idx="1"/>
          </p:nvPr>
        </p:nvPicPr>
        <p:blipFill>
          <a:blip r:embed="rId2"/>
          <a:stretch>
            <a:fillRect/>
          </a:stretch>
        </p:blipFill>
        <p:spPr>
          <a:xfrm>
            <a:off x="1" y="1612664"/>
            <a:ext cx="2814780" cy="3992919"/>
          </a:xfrm>
        </p:spPr>
      </p:pic>
      <p:pic>
        <p:nvPicPr>
          <p:cNvPr id="9" name="Picture 8">
            <a:extLst>
              <a:ext uri="{FF2B5EF4-FFF2-40B4-BE49-F238E27FC236}">
                <a16:creationId xmlns:a16="http://schemas.microsoft.com/office/drawing/2014/main" id="{34C4414A-0986-4F4E-9F2B-2D7B8D4BF2CF}"/>
              </a:ext>
            </a:extLst>
          </p:cNvPr>
          <p:cNvPicPr>
            <a:picLocks noChangeAspect="1"/>
          </p:cNvPicPr>
          <p:nvPr/>
        </p:nvPicPr>
        <p:blipFill>
          <a:blip r:embed="rId3"/>
          <a:stretch>
            <a:fillRect/>
          </a:stretch>
        </p:blipFill>
        <p:spPr>
          <a:xfrm>
            <a:off x="2673840" y="1612661"/>
            <a:ext cx="6387971" cy="3987468"/>
          </a:xfrm>
          <a:prstGeom prst="rect">
            <a:avLst/>
          </a:prstGeom>
        </p:spPr>
      </p:pic>
    </p:spTree>
    <p:extLst>
      <p:ext uri="{BB962C8B-B14F-4D97-AF65-F5344CB8AC3E}">
        <p14:creationId xmlns:p14="http://schemas.microsoft.com/office/powerpoint/2010/main" val="3452047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B01B-A1EF-4D92-A64C-2EAC1C049603}"/>
              </a:ext>
            </a:extLst>
          </p:cNvPr>
          <p:cNvSpPr>
            <a:spLocks noGrp="1"/>
          </p:cNvSpPr>
          <p:nvPr>
            <p:ph type="title"/>
          </p:nvPr>
        </p:nvSpPr>
        <p:spPr>
          <a:xfrm>
            <a:off x="1756846" y="448609"/>
            <a:ext cx="6688752" cy="914400"/>
          </a:xfrm>
        </p:spPr>
        <p:txBody>
          <a:bodyPr/>
          <a:lstStyle/>
          <a:p>
            <a:r>
              <a:rPr lang="en-US" dirty="0"/>
              <a:t>Au Sable River Valley and Paleo Valley</a:t>
            </a:r>
          </a:p>
        </p:txBody>
      </p:sp>
      <p:pic>
        <p:nvPicPr>
          <p:cNvPr id="4" name="Picture 3">
            <a:extLst>
              <a:ext uri="{FF2B5EF4-FFF2-40B4-BE49-F238E27FC236}">
                <a16:creationId xmlns:a16="http://schemas.microsoft.com/office/drawing/2014/main" id="{45D3F8DC-1221-41B3-BEB6-3557086E83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486" y="1479597"/>
            <a:ext cx="4509371" cy="3898817"/>
          </a:xfrm>
          <a:prstGeom prst="rect">
            <a:avLst/>
          </a:prstGeom>
        </p:spPr>
      </p:pic>
      <p:pic>
        <p:nvPicPr>
          <p:cNvPr id="7" name="Picture 6">
            <a:extLst>
              <a:ext uri="{FF2B5EF4-FFF2-40B4-BE49-F238E27FC236}">
                <a16:creationId xmlns:a16="http://schemas.microsoft.com/office/drawing/2014/main" id="{1236983F-575F-414A-B565-9C8ADB517904}"/>
              </a:ext>
            </a:extLst>
          </p:cNvPr>
          <p:cNvPicPr>
            <a:picLocks noChangeAspect="1"/>
          </p:cNvPicPr>
          <p:nvPr/>
        </p:nvPicPr>
        <p:blipFill>
          <a:blip r:embed="rId3"/>
          <a:stretch>
            <a:fillRect/>
          </a:stretch>
        </p:blipFill>
        <p:spPr>
          <a:xfrm>
            <a:off x="5352168" y="1795459"/>
            <a:ext cx="3791839" cy="3582955"/>
          </a:xfrm>
          <a:prstGeom prst="rect">
            <a:avLst/>
          </a:prstGeom>
        </p:spPr>
      </p:pic>
    </p:spTree>
    <p:extLst>
      <p:ext uri="{BB962C8B-B14F-4D97-AF65-F5344CB8AC3E}">
        <p14:creationId xmlns:p14="http://schemas.microsoft.com/office/powerpoint/2010/main" val="2135213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B01B-A1EF-4D92-A64C-2EAC1C049603}"/>
              </a:ext>
            </a:extLst>
          </p:cNvPr>
          <p:cNvSpPr>
            <a:spLocks noGrp="1"/>
          </p:cNvSpPr>
          <p:nvPr>
            <p:ph type="title" idx="4294967295"/>
          </p:nvPr>
        </p:nvSpPr>
        <p:spPr>
          <a:xfrm>
            <a:off x="1774392" y="616526"/>
            <a:ext cx="6688137" cy="632327"/>
          </a:xfrm>
        </p:spPr>
        <p:txBody>
          <a:bodyPr/>
          <a:lstStyle/>
          <a:p>
            <a:r>
              <a:rPr lang="en-US" sz="2400" i="0" dirty="0">
                <a:solidFill>
                  <a:schemeClr val="tx1"/>
                </a:solidFill>
                <a:latin typeface="Tahoma" panose="020B0604030504040204" pitchFamily="34" charset="0"/>
                <a:ea typeface="Tahoma" panose="020B0604030504040204" pitchFamily="34" charset="0"/>
                <a:cs typeface="Tahoma" panose="020B0604030504040204" pitchFamily="34" charset="0"/>
              </a:rPr>
              <a:t>Au Sable River Valley and Paleo Valley</a:t>
            </a:r>
          </a:p>
        </p:txBody>
      </p:sp>
      <p:sp>
        <p:nvSpPr>
          <p:cNvPr id="5" name="Slide Number Placeholder 2">
            <a:extLst>
              <a:ext uri="{FF2B5EF4-FFF2-40B4-BE49-F238E27FC236}">
                <a16:creationId xmlns:a16="http://schemas.microsoft.com/office/drawing/2014/main" id="{8CFD77B4-8708-4A35-AFC2-3BB774289074}"/>
              </a:ext>
            </a:extLst>
          </p:cNvPr>
          <p:cNvSpPr>
            <a:spLocks noGrp="1"/>
          </p:cNvSpPr>
          <p:nvPr>
            <p:ph type="sldNum" sz="quarter" idx="4294967295"/>
          </p:nvPr>
        </p:nvSpPr>
        <p:spPr>
          <a:xfrm>
            <a:off x="8601075" y="6545263"/>
            <a:ext cx="542925" cy="254000"/>
          </a:xfr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l">
              <a:spcBef>
                <a:spcPct val="20000"/>
              </a:spcBef>
            </a:pPr>
            <a:fld id="{69C8E493-8255-40C2-A83F-019E5C054B6D}" type="slidenum">
              <a:rPr lang="en-US" sz="1051" b="1">
                <a:solidFill>
                  <a:schemeClr val="tx1"/>
                </a:solidFill>
              </a:rPr>
              <a:pPr algn="l">
                <a:spcBef>
                  <a:spcPct val="20000"/>
                </a:spcBef>
              </a:pPr>
              <a:t>48</a:t>
            </a:fld>
            <a:endParaRPr lang="en-US" sz="1051" b="1" dirty="0">
              <a:solidFill>
                <a:schemeClr val="tx1"/>
              </a:solidFill>
            </a:endParaRPr>
          </a:p>
        </p:txBody>
      </p:sp>
      <p:pic>
        <p:nvPicPr>
          <p:cNvPr id="4" name="Picture 3">
            <a:extLst>
              <a:ext uri="{FF2B5EF4-FFF2-40B4-BE49-F238E27FC236}">
                <a16:creationId xmlns:a16="http://schemas.microsoft.com/office/drawing/2014/main" id="{A81780B8-BCDC-497B-B898-83EE83E9D32C}"/>
              </a:ext>
            </a:extLst>
          </p:cNvPr>
          <p:cNvPicPr>
            <a:picLocks noChangeAspect="1"/>
          </p:cNvPicPr>
          <p:nvPr/>
        </p:nvPicPr>
        <p:blipFill>
          <a:blip r:embed="rId3"/>
          <a:stretch>
            <a:fillRect/>
          </a:stretch>
        </p:blipFill>
        <p:spPr>
          <a:xfrm>
            <a:off x="0" y="1297326"/>
            <a:ext cx="9119938" cy="2964708"/>
          </a:xfrm>
          <a:prstGeom prst="rect">
            <a:avLst/>
          </a:prstGeom>
        </p:spPr>
      </p:pic>
      <p:pic>
        <p:nvPicPr>
          <p:cNvPr id="6" name="Picture 5">
            <a:extLst>
              <a:ext uri="{FF2B5EF4-FFF2-40B4-BE49-F238E27FC236}">
                <a16:creationId xmlns:a16="http://schemas.microsoft.com/office/drawing/2014/main" id="{23DDEF47-4163-4EE0-BD11-CCEAC00FD9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978" y="4262034"/>
            <a:ext cx="2453045" cy="1921790"/>
          </a:xfrm>
          <a:prstGeom prst="rect">
            <a:avLst/>
          </a:prstGeom>
        </p:spPr>
      </p:pic>
    </p:spTree>
    <p:extLst>
      <p:ext uri="{BB962C8B-B14F-4D97-AF65-F5344CB8AC3E}">
        <p14:creationId xmlns:p14="http://schemas.microsoft.com/office/powerpoint/2010/main" val="2586906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B01B-A1EF-4D92-A64C-2EAC1C049603}"/>
              </a:ext>
            </a:extLst>
          </p:cNvPr>
          <p:cNvSpPr>
            <a:spLocks noGrp="1"/>
          </p:cNvSpPr>
          <p:nvPr>
            <p:ph type="title"/>
          </p:nvPr>
        </p:nvSpPr>
        <p:spPr>
          <a:xfrm>
            <a:off x="956564" y="668412"/>
            <a:ext cx="7472949" cy="501320"/>
          </a:xfrm>
        </p:spPr>
        <p:txBody>
          <a:bodyPr/>
          <a:lstStyle/>
          <a:p>
            <a:r>
              <a:rPr lang="en-US" dirty="0"/>
              <a:t>Paleo Valley Orientation and Detected Edge</a:t>
            </a:r>
          </a:p>
        </p:txBody>
      </p:sp>
      <p:pic>
        <p:nvPicPr>
          <p:cNvPr id="5" name="Picture 4">
            <a:extLst>
              <a:ext uri="{FF2B5EF4-FFF2-40B4-BE49-F238E27FC236}">
                <a16:creationId xmlns:a16="http://schemas.microsoft.com/office/drawing/2014/main" id="{5B6821E2-6606-42D2-B292-CA9B48F88EDD}"/>
              </a:ext>
            </a:extLst>
          </p:cNvPr>
          <p:cNvPicPr>
            <a:picLocks noChangeAspect="1"/>
          </p:cNvPicPr>
          <p:nvPr/>
        </p:nvPicPr>
        <p:blipFill>
          <a:blip r:embed="rId2"/>
          <a:stretch>
            <a:fillRect/>
          </a:stretch>
        </p:blipFill>
        <p:spPr>
          <a:xfrm>
            <a:off x="220300" y="1584686"/>
            <a:ext cx="5949811" cy="3931527"/>
          </a:xfrm>
          <a:prstGeom prst="rect">
            <a:avLst/>
          </a:prstGeom>
        </p:spPr>
      </p:pic>
      <p:sp>
        <p:nvSpPr>
          <p:cNvPr id="7" name="Arrow: Right 6">
            <a:extLst>
              <a:ext uri="{FF2B5EF4-FFF2-40B4-BE49-F238E27FC236}">
                <a16:creationId xmlns:a16="http://schemas.microsoft.com/office/drawing/2014/main" id="{B244899A-760A-4F9C-92EB-BBDBE5B09418}"/>
              </a:ext>
            </a:extLst>
          </p:cNvPr>
          <p:cNvSpPr/>
          <p:nvPr/>
        </p:nvSpPr>
        <p:spPr>
          <a:xfrm rot="20476719">
            <a:off x="2833861" y="3153767"/>
            <a:ext cx="1199537" cy="6831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9" name="Freeform: Shape 8">
            <a:extLst>
              <a:ext uri="{FF2B5EF4-FFF2-40B4-BE49-F238E27FC236}">
                <a16:creationId xmlns:a16="http://schemas.microsoft.com/office/drawing/2014/main" id="{6EB68E9D-D57C-49F0-B7C5-63C510F62EF3}"/>
              </a:ext>
            </a:extLst>
          </p:cNvPr>
          <p:cNvSpPr/>
          <p:nvPr/>
        </p:nvSpPr>
        <p:spPr>
          <a:xfrm>
            <a:off x="2841804" y="3701899"/>
            <a:ext cx="2073371" cy="865892"/>
          </a:xfrm>
          <a:custGeom>
            <a:avLst/>
            <a:gdLst>
              <a:gd name="connsiteX0" fmla="*/ 0 w 2075290"/>
              <a:gd name="connsiteY0" fmla="*/ 866693 h 866693"/>
              <a:gd name="connsiteX1" fmla="*/ 39757 w 2075290"/>
              <a:gd name="connsiteY1" fmla="*/ 858741 h 866693"/>
              <a:gd name="connsiteX2" fmla="*/ 63610 w 2075290"/>
              <a:gd name="connsiteY2" fmla="*/ 842839 h 866693"/>
              <a:gd name="connsiteX3" fmla="*/ 95416 w 2075290"/>
              <a:gd name="connsiteY3" fmla="*/ 834887 h 866693"/>
              <a:gd name="connsiteX4" fmla="*/ 166977 w 2075290"/>
              <a:gd name="connsiteY4" fmla="*/ 803082 h 866693"/>
              <a:gd name="connsiteX5" fmla="*/ 198783 w 2075290"/>
              <a:gd name="connsiteY5" fmla="*/ 787180 h 866693"/>
              <a:gd name="connsiteX6" fmla="*/ 222637 w 2075290"/>
              <a:gd name="connsiteY6" fmla="*/ 771277 h 866693"/>
              <a:gd name="connsiteX7" fmla="*/ 262393 w 2075290"/>
              <a:gd name="connsiteY7" fmla="*/ 763326 h 866693"/>
              <a:gd name="connsiteX8" fmla="*/ 294198 w 2075290"/>
              <a:gd name="connsiteY8" fmla="*/ 747423 h 866693"/>
              <a:gd name="connsiteX9" fmla="*/ 349857 w 2075290"/>
              <a:gd name="connsiteY9" fmla="*/ 731520 h 866693"/>
              <a:gd name="connsiteX10" fmla="*/ 397565 w 2075290"/>
              <a:gd name="connsiteY10" fmla="*/ 707667 h 866693"/>
              <a:gd name="connsiteX11" fmla="*/ 453224 w 2075290"/>
              <a:gd name="connsiteY11" fmla="*/ 675861 h 866693"/>
              <a:gd name="connsiteX12" fmla="*/ 516835 w 2075290"/>
              <a:gd name="connsiteY12" fmla="*/ 636105 h 866693"/>
              <a:gd name="connsiteX13" fmla="*/ 548640 w 2075290"/>
              <a:gd name="connsiteY13" fmla="*/ 620202 h 866693"/>
              <a:gd name="connsiteX14" fmla="*/ 572494 w 2075290"/>
              <a:gd name="connsiteY14" fmla="*/ 604300 h 866693"/>
              <a:gd name="connsiteX15" fmla="*/ 636104 w 2075290"/>
              <a:gd name="connsiteY15" fmla="*/ 572494 h 866693"/>
              <a:gd name="connsiteX16" fmla="*/ 691763 w 2075290"/>
              <a:gd name="connsiteY16" fmla="*/ 524787 h 866693"/>
              <a:gd name="connsiteX17" fmla="*/ 715617 w 2075290"/>
              <a:gd name="connsiteY17" fmla="*/ 508884 h 866693"/>
              <a:gd name="connsiteX18" fmla="*/ 739471 w 2075290"/>
              <a:gd name="connsiteY18" fmla="*/ 500933 h 866693"/>
              <a:gd name="connsiteX19" fmla="*/ 787179 w 2075290"/>
              <a:gd name="connsiteY19" fmla="*/ 469127 h 866693"/>
              <a:gd name="connsiteX20" fmla="*/ 842838 w 2075290"/>
              <a:gd name="connsiteY20" fmla="*/ 437322 h 866693"/>
              <a:gd name="connsiteX21" fmla="*/ 906449 w 2075290"/>
              <a:gd name="connsiteY21" fmla="*/ 389614 h 866693"/>
              <a:gd name="connsiteX22" fmla="*/ 978010 w 2075290"/>
              <a:gd name="connsiteY22" fmla="*/ 333955 h 866693"/>
              <a:gd name="connsiteX23" fmla="*/ 1001864 w 2075290"/>
              <a:gd name="connsiteY23" fmla="*/ 326004 h 866693"/>
              <a:gd name="connsiteX24" fmla="*/ 1025718 w 2075290"/>
              <a:gd name="connsiteY24" fmla="*/ 310101 h 866693"/>
              <a:gd name="connsiteX25" fmla="*/ 1057523 w 2075290"/>
              <a:gd name="connsiteY25" fmla="*/ 294199 h 866693"/>
              <a:gd name="connsiteX26" fmla="*/ 1113183 w 2075290"/>
              <a:gd name="connsiteY26" fmla="*/ 254442 h 866693"/>
              <a:gd name="connsiteX27" fmla="*/ 1160890 w 2075290"/>
              <a:gd name="connsiteY27" fmla="*/ 238540 h 866693"/>
              <a:gd name="connsiteX28" fmla="*/ 1184744 w 2075290"/>
              <a:gd name="connsiteY28" fmla="*/ 230588 h 866693"/>
              <a:gd name="connsiteX29" fmla="*/ 1208598 w 2075290"/>
              <a:gd name="connsiteY29" fmla="*/ 222637 h 866693"/>
              <a:gd name="connsiteX30" fmla="*/ 1240403 w 2075290"/>
              <a:gd name="connsiteY30" fmla="*/ 206734 h 866693"/>
              <a:gd name="connsiteX31" fmla="*/ 1272209 w 2075290"/>
              <a:gd name="connsiteY31" fmla="*/ 198783 h 866693"/>
              <a:gd name="connsiteX32" fmla="*/ 1319917 w 2075290"/>
              <a:gd name="connsiteY32" fmla="*/ 182880 h 866693"/>
              <a:gd name="connsiteX33" fmla="*/ 1343770 w 2075290"/>
              <a:gd name="connsiteY33" fmla="*/ 174929 h 866693"/>
              <a:gd name="connsiteX34" fmla="*/ 1375576 w 2075290"/>
              <a:gd name="connsiteY34" fmla="*/ 166978 h 866693"/>
              <a:gd name="connsiteX35" fmla="*/ 1423283 w 2075290"/>
              <a:gd name="connsiteY35" fmla="*/ 151075 h 866693"/>
              <a:gd name="connsiteX36" fmla="*/ 1478943 w 2075290"/>
              <a:gd name="connsiteY36" fmla="*/ 135173 h 866693"/>
              <a:gd name="connsiteX37" fmla="*/ 1510748 w 2075290"/>
              <a:gd name="connsiteY37" fmla="*/ 127221 h 866693"/>
              <a:gd name="connsiteX38" fmla="*/ 1534602 w 2075290"/>
              <a:gd name="connsiteY38" fmla="*/ 119270 h 866693"/>
              <a:gd name="connsiteX39" fmla="*/ 1566407 w 2075290"/>
              <a:gd name="connsiteY39" fmla="*/ 111319 h 866693"/>
              <a:gd name="connsiteX40" fmla="*/ 1590261 w 2075290"/>
              <a:gd name="connsiteY40" fmla="*/ 103367 h 866693"/>
              <a:gd name="connsiteX41" fmla="*/ 1630017 w 2075290"/>
              <a:gd name="connsiteY41" fmla="*/ 95416 h 866693"/>
              <a:gd name="connsiteX42" fmla="*/ 1653871 w 2075290"/>
              <a:gd name="connsiteY42" fmla="*/ 87465 h 866693"/>
              <a:gd name="connsiteX43" fmla="*/ 1701579 w 2075290"/>
              <a:gd name="connsiteY43" fmla="*/ 79513 h 866693"/>
              <a:gd name="connsiteX44" fmla="*/ 1725433 w 2075290"/>
              <a:gd name="connsiteY44" fmla="*/ 71562 h 866693"/>
              <a:gd name="connsiteX45" fmla="*/ 1773141 w 2075290"/>
              <a:gd name="connsiteY45" fmla="*/ 63611 h 866693"/>
              <a:gd name="connsiteX46" fmla="*/ 1804946 w 2075290"/>
              <a:gd name="connsiteY46" fmla="*/ 55660 h 866693"/>
              <a:gd name="connsiteX47" fmla="*/ 1876508 w 2075290"/>
              <a:gd name="connsiteY47" fmla="*/ 39757 h 866693"/>
              <a:gd name="connsiteX48" fmla="*/ 1900362 w 2075290"/>
              <a:gd name="connsiteY48" fmla="*/ 31806 h 866693"/>
              <a:gd name="connsiteX49" fmla="*/ 1948070 w 2075290"/>
              <a:gd name="connsiteY49" fmla="*/ 23854 h 866693"/>
              <a:gd name="connsiteX50" fmla="*/ 2011680 w 2075290"/>
              <a:gd name="connsiteY50" fmla="*/ 7952 h 866693"/>
              <a:gd name="connsiteX51" fmla="*/ 2075290 w 2075290"/>
              <a:gd name="connsiteY51" fmla="*/ 0 h 86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75290" h="866693">
                <a:moveTo>
                  <a:pt x="0" y="866693"/>
                </a:moveTo>
                <a:cubicBezTo>
                  <a:pt x="13252" y="864042"/>
                  <a:pt x="27103" y="863486"/>
                  <a:pt x="39757" y="858741"/>
                </a:cubicBezTo>
                <a:cubicBezTo>
                  <a:pt x="48704" y="855386"/>
                  <a:pt x="54827" y="846603"/>
                  <a:pt x="63610" y="842839"/>
                </a:cubicBezTo>
                <a:cubicBezTo>
                  <a:pt x="73655" y="838534"/>
                  <a:pt x="84814" y="837538"/>
                  <a:pt x="95416" y="834887"/>
                </a:cubicBezTo>
                <a:cubicBezTo>
                  <a:pt x="165574" y="788117"/>
                  <a:pt x="53448" y="859843"/>
                  <a:pt x="166977" y="803082"/>
                </a:cubicBezTo>
                <a:cubicBezTo>
                  <a:pt x="177579" y="797781"/>
                  <a:pt x="188491" y="793061"/>
                  <a:pt x="198783" y="787180"/>
                </a:cubicBezTo>
                <a:cubicBezTo>
                  <a:pt x="207080" y="782439"/>
                  <a:pt x="213689" y="774632"/>
                  <a:pt x="222637" y="771277"/>
                </a:cubicBezTo>
                <a:cubicBezTo>
                  <a:pt x="235291" y="766532"/>
                  <a:pt x="249141" y="765976"/>
                  <a:pt x="262393" y="763326"/>
                </a:cubicBezTo>
                <a:cubicBezTo>
                  <a:pt x="272995" y="758025"/>
                  <a:pt x="283100" y="751585"/>
                  <a:pt x="294198" y="747423"/>
                </a:cubicBezTo>
                <a:cubicBezTo>
                  <a:pt x="314593" y="739775"/>
                  <a:pt x="330624" y="741137"/>
                  <a:pt x="349857" y="731520"/>
                </a:cubicBezTo>
                <a:cubicBezTo>
                  <a:pt x="411505" y="700696"/>
                  <a:pt x="337614" y="727650"/>
                  <a:pt x="397565" y="707667"/>
                </a:cubicBezTo>
                <a:cubicBezTo>
                  <a:pt x="463801" y="663509"/>
                  <a:pt x="372537" y="722928"/>
                  <a:pt x="453224" y="675861"/>
                </a:cubicBezTo>
                <a:cubicBezTo>
                  <a:pt x="474822" y="663262"/>
                  <a:pt x="494471" y="647288"/>
                  <a:pt x="516835" y="636105"/>
                </a:cubicBezTo>
                <a:cubicBezTo>
                  <a:pt x="527437" y="630804"/>
                  <a:pt x="538349" y="626083"/>
                  <a:pt x="548640" y="620202"/>
                </a:cubicBezTo>
                <a:cubicBezTo>
                  <a:pt x="556937" y="615461"/>
                  <a:pt x="564105" y="608876"/>
                  <a:pt x="572494" y="604300"/>
                </a:cubicBezTo>
                <a:cubicBezTo>
                  <a:pt x="593306" y="592948"/>
                  <a:pt x="619341" y="589257"/>
                  <a:pt x="636104" y="572494"/>
                </a:cubicBezTo>
                <a:cubicBezTo>
                  <a:pt x="665003" y="543595"/>
                  <a:pt x="656060" y="550289"/>
                  <a:pt x="691763" y="524787"/>
                </a:cubicBezTo>
                <a:cubicBezTo>
                  <a:pt x="699539" y="519233"/>
                  <a:pt x="707070" y="513158"/>
                  <a:pt x="715617" y="508884"/>
                </a:cubicBezTo>
                <a:cubicBezTo>
                  <a:pt x="723114" y="505136"/>
                  <a:pt x="731520" y="503583"/>
                  <a:pt x="739471" y="500933"/>
                </a:cubicBezTo>
                <a:cubicBezTo>
                  <a:pt x="755374" y="490331"/>
                  <a:pt x="770084" y="477674"/>
                  <a:pt x="787179" y="469127"/>
                </a:cubicBezTo>
                <a:cubicBezTo>
                  <a:pt x="816383" y="454525"/>
                  <a:pt x="818110" y="455306"/>
                  <a:pt x="842838" y="437322"/>
                </a:cubicBezTo>
                <a:cubicBezTo>
                  <a:pt x="864273" y="421733"/>
                  <a:pt x="887707" y="408356"/>
                  <a:pt x="906449" y="389614"/>
                </a:cubicBezTo>
                <a:cubicBezTo>
                  <a:pt x="927030" y="369033"/>
                  <a:pt x="949480" y="343465"/>
                  <a:pt x="978010" y="333955"/>
                </a:cubicBezTo>
                <a:lnTo>
                  <a:pt x="1001864" y="326004"/>
                </a:lnTo>
                <a:cubicBezTo>
                  <a:pt x="1009815" y="320703"/>
                  <a:pt x="1017421" y="314842"/>
                  <a:pt x="1025718" y="310101"/>
                </a:cubicBezTo>
                <a:cubicBezTo>
                  <a:pt x="1036009" y="304220"/>
                  <a:pt x="1047472" y="300481"/>
                  <a:pt x="1057523" y="294199"/>
                </a:cubicBezTo>
                <a:cubicBezTo>
                  <a:pt x="1064746" y="289684"/>
                  <a:pt x="1101542" y="259616"/>
                  <a:pt x="1113183" y="254442"/>
                </a:cubicBezTo>
                <a:cubicBezTo>
                  <a:pt x="1128501" y="247634"/>
                  <a:pt x="1144988" y="243841"/>
                  <a:pt x="1160890" y="238540"/>
                </a:cubicBezTo>
                <a:lnTo>
                  <a:pt x="1184744" y="230588"/>
                </a:lnTo>
                <a:cubicBezTo>
                  <a:pt x="1192695" y="227938"/>
                  <a:pt x="1201101" y="226385"/>
                  <a:pt x="1208598" y="222637"/>
                </a:cubicBezTo>
                <a:cubicBezTo>
                  <a:pt x="1219200" y="217336"/>
                  <a:pt x="1229305" y="210896"/>
                  <a:pt x="1240403" y="206734"/>
                </a:cubicBezTo>
                <a:cubicBezTo>
                  <a:pt x="1250635" y="202897"/>
                  <a:pt x="1261742" y="201923"/>
                  <a:pt x="1272209" y="198783"/>
                </a:cubicBezTo>
                <a:cubicBezTo>
                  <a:pt x="1288265" y="193966"/>
                  <a:pt x="1304014" y="188181"/>
                  <a:pt x="1319917" y="182880"/>
                </a:cubicBezTo>
                <a:cubicBezTo>
                  <a:pt x="1327868" y="180230"/>
                  <a:pt x="1335639" y="176962"/>
                  <a:pt x="1343770" y="174929"/>
                </a:cubicBezTo>
                <a:cubicBezTo>
                  <a:pt x="1354372" y="172279"/>
                  <a:pt x="1365109" y="170118"/>
                  <a:pt x="1375576" y="166978"/>
                </a:cubicBezTo>
                <a:cubicBezTo>
                  <a:pt x="1391632" y="162161"/>
                  <a:pt x="1407021" y="155140"/>
                  <a:pt x="1423283" y="151075"/>
                </a:cubicBezTo>
                <a:cubicBezTo>
                  <a:pt x="1522648" y="126235"/>
                  <a:pt x="1399144" y="157973"/>
                  <a:pt x="1478943" y="135173"/>
                </a:cubicBezTo>
                <a:cubicBezTo>
                  <a:pt x="1489451" y="132171"/>
                  <a:pt x="1500240" y="130223"/>
                  <a:pt x="1510748" y="127221"/>
                </a:cubicBezTo>
                <a:cubicBezTo>
                  <a:pt x="1518807" y="124918"/>
                  <a:pt x="1526543" y="121572"/>
                  <a:pt x="1534602" y="119270"/>
                </a:cubicBezTo>
                <a:cubicBezTo>
                  <a:pt x="1545109" y="116268"/>
                  <a:pt x="1555900" y="114321"/>
                  <a:pt x="1566407" y="111319"/>
                </a:cubicBezTo>
                <a:cubicBezTo>
                  <a:pt x="1574466" y="109016"/>
                  <a:pt x="1582130" y="105400"/>
                  <a:pt x="1590261" y="103367"/>
                </a:cubicBezTo>
                <a:cubicBezTo>
                  <a:pt x="1603372" y="100089"/>
                  <a:pt x="1616906" y="98694"/>
                  <a:pt x="1630017" y="95416"/>
                </a:cubicBezTo>
                <a:cubicBezTo>
                  <a:pt x="1638148" y="93383"/>
                  <a:pt x="1645689" y="89283"/>
                  <a:pt x="1653871" y="87465"/>
                </a:cubicBezTo>
                <a:cubicBezTo>
                  <a:pt x="1669609" y="83968"/>
                  <a:pt x="1685841" y="83010"/>
                  <a:pt x="1701579" y="79513"/>
                </a:cubicBezTo>
                <a:cubicBezTo>
                  <a:pt x="1709761" y="77695"/>
                  <a:pt x="1717251" y="73380"/>
                  <a:pt x="1725433" y="71562"/>
                </a:cubicBezTo>
                <a:cubicBezTo>
                  <a:pt x="1741171" y="68065"/>
                  <a:pt x="1757332" y="66773"/>
                  <a:pt x="1773141" y="63611"/>
                </a:cubicBezTo>
                <a:cubicBezTo>
                  <a:pt x="1783857" y="61468"/>
                  <a:pt x="1794278" y="58031"/>
                  <a:pt x="1804946" y="55660"/>
                </a:cubicBezTo>
                <a:cubicBezTo>
                  <a:pt x="1841828" y="47464"/>
                  <a:pt x="1842581" y="49450"/>
                  <a:pt x="1876508" y="39757"/>
                </a:cubicBezTo>
                <a:cubicBezTo>
                  <a:pt x="1884567" y="37455"/>
                  <a:pt x="1892180" y="33624"/>
                  <a:pt x="1900362" y="31806"/>
                </a:cubicBezTo>
                <a:cubicBezTo>
                  <a:pt x="1916100" y="28309"/>
                  <a:pt x="1932306" y="27232"/>
                  <a:pt x="1948070" y="23854"/>
                </a:cubicBezTo>
                <a:cubicBezTo>
                  <a:pt x="1969441" y="19275"/>
                  <a:pt x="1989993" y="10663"/>
                  <a:pt x="2011680" y="7952"/>
                </a:cubicBezTo>
                <a:lnTo>
                  <a:pt x="2075290" y="0"/>
                </a:lnTo>
              </a:path>
            </a:pathLst>
          </a:cu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10" name="Freeform: Shape 9">
            <a:extLst>
              <a:ext uri="{FF2B5EF4-FFF2-40B4-BE49-F238E27FC236}">
                <a16:creationId xmlns:a16="http://schemas.microsoft.com/office/drawing/2014/main" id="{9280A233-88D9-4969-B194-109C6BF1B4D2}"/>
              </a:ext>
            </a:extLst>
          </p:cNvPr>
          <p:cNvSpPr/>
          <p:nvPr/>
        </p:nvSpPr>
        <p:spPr>
          <a:xfrm>
            <a:off x="2865636" y="2017121"/>
            <a:ext cx="2184587" cy="723565"/>
          </a:xfrm>
          <a:custGeom>
            <a:avLst/>
            <a:gdLst>
              <a:gd name="connsiteX0" fmla="*/ 0 w 2186609"/>
              <a:gd name="connsiteY0" fmla="*/ 724235 h 724235"/>
              <a:gd name="connsiteX1" fmla="*/ 55659 w 2186609"/>
              <a:gd name="connsiteY1" fmla="*/ 668575 h 724235"/>
              <a:gd name="connsiteX2" fmla="*/ 79513 w 2186609"/>
              <a:gd name="connsiteY2" fmla="*/ 652673 h 724235"/>
              <a:gd name="connsiteX3" fmla="*/ 111318 w 2186609"/>
              <a:gd name="connsiteY3" fmla="*/ 628819 h 724235"/>
              <a:gd name="connsiteX4" fmla="*/ 159026 w 2186609"/>
              <a:gd name="connsiteY4" fmla="*/ 597014 h 724235"/>
              <a:gd name="connsiteX5" fmla="*/ 190831 w 2186609"/>
              <a:gd name="connsiteY5" fmla="*/ 565209 h 724235"/>
              <a:gd name="connsiteX6" fmla="*/ 214685 w 2186609"/>
              <a:gd name="connsiteY6" fmla="*/ 549306 h 724235"/>
              <a:gd name="connsiteX7" fmla="*/ 246490 w 2186609"/>
              <a:gd name="connsiteY7" fmla="*/ 525452 h 724235"/>
              <a:gd name="connsiteX8" fmla="*/ 302149 w 2186609"/>
              <a:gd name="connsiteY8" fmla="*/ 493647 h 724235"/>
              <a:gd name="connsiteX9" fmla="*/ 389614 w 2186609"/>
              <a:gd name="connsiteY9" fmla="*/ 445939 h 724235"/>
              <a:gd name="connsiteX10" fmla="*/ 421419 w 2186609"/>
              <a:gd name="connsiteY10" fmla="*/ 430036 h 724235"/>
              <a:gd name="connsiteX11" fmla="*/ 445273 w 2186609"/>
              <a:gd name="connsiteY11" fmla="*/ 414134 h 724235"/>
              <a:gd name="connsiteX12" fmla="*/ 469127 w 2186609"/>
              <a:gd name="connsiteY12" fmla="*/ 406182 h 724235"/>
              <a:gd name="connsiteX13" fmla="*/ 524786 w 2186609"/>
              <a:gd name="connsiteY13" fmla="*/ 382329 h 724235"/>
              <a:gd name="connsiteX14" fmla="*/ 556591 w 2186609"/>
              <a:gd name="connsiteY14" fmla="*/ 366426 h 724235"/>
              <a:gd name="connsiteX15" fmla="*/ 636104 w 2186609"/>
              <a:gd name="connsiteY15" fmla="*/ 334621 h 724235"/>
              <a:gd name="connsiteX16" fmla="*/ 667909 w 2186609"/>
              <a:gd name="connsiteY16" fmla="*/ 318718 h 724235"/>
              <a:gd name="connsiteX17" fmla="*/ 699715 w 2186609"/>
              <a:gd name="connsiteY17" fmla="*/ 310767 h 724235"/>
              <a:gd name="connsiteX18" fmla="*/ 739471 w 2186609"/>
              <a:gd name="connsiteY18" fmla="*/ 294864 h 724235"/>
              <a:gd name="connsiteX19" fmla="*/ 763325 w 2186609"/>
              <a:gd name="connsiteY19" fmla="*/ 278962 h 724235"/>
              <a:gd name="connsiteX20" fmla="*/ 811033 w 2186609"/>
              <a:gd name="connsiteY20" fmla="*/ 271010 h 724235"/>
              <a:gd name="connsiteX21" fmla="*/ 850789 w 2186609"/>
              <a:gd name="connsiteY21" fmla="*/ 263059 h 724235"/>
              <a:gd name="connsiteX22" fmla="*/ 930303 w 2186609"/>
              <a:gd name="connsiteY22" fmla="*/ 239205 h 724235"/>
              <a:gd name="connsiteX23" fmla="*/ 970059 w 2186609"/>
              <a:gd name="connsiteY23" fmla="*/ 223302 h 724235"/>
              <a:gd name="connsiteX24" fmla="*/ 1009816 w 2186609"/>
              <a:gd name="connsiteY24" fmla="*/ 215351 h 724235"/>
              <a:gd name="connsiteX25" fmla="*/ 1033669 w 2186609"/>
              <a:gd name="connsiteY25" fmla="*/ 207400 h 724235"/>
              <a:gd name="connsiteX26" fmla="*/ 1137036 w 2186609"/>
              <a:gd name="connsiteY26" fmla="*/ 191497 h 724235"/>
              <a:gd name="connsiteX27" fmla="*/ 1216549 w 2186609"/>
              <a:gd name="connsiteY27" fmla="*/ 175595 h 724235"/>
              <a:gd name="connsiteX28" fmla="*/ 1351722 w 2186609"/>
              <a:gd name="connsiteY28" fmla="*/ 167643 h 724235"/>
              <a:gd name="connsiteX29" fmla="*/ 1423283 w 2186609"/>
              <a:gd name="connsiteY29" fmla="*/ 159692 h 724235"/>
              <a:gd name="connsiteX30" fmla="*/ 1463040 w 2186609"/>
              <a:gd name="connsiteY30" fmla="*/ 151741 h 724235"/>
              <a:gd name="connsiteX31" fmla="*/ 1510748 w 2186609"/>
              <a:gd name="connsiteY31" fmla="*/ 143789 h 724235"/>
              <a:gd name="connsiteX32" fmla="*/ 1582309 w 2186609"/>
              <a:gd name="connsiteY32" fmla="*/ 135838 h 724235"/>
              <a:gd name="connsiteX33" fmla="*/ 1741336 w 2186609"/>
              <a:gd name="connsiteY33" fmla="*/ 104033 h 724235"/>
              <a:gd name="connsiteX34" fmla="*/ 1796995 w 2186609"/>
              <a:gd name="connsiteY34" fmla="*/ 88130 h 724235"/>
              <a:gd name="connsiteX35" fmla="*/ 1820849 w 2186609"/>
              <a:gd name="connsiteY35" fmla="*/ 80179 h 724235"/>
              <a:gd name="connsiteX36" fmla="*/ 1876508 w 2186609"/>
              <a:gd name="connsiteY36" fmla="*/ 72228 h 724235"/>
              <a:gd name="connsiteX37" fmla="*/ 1963972 w 2186609"/>
              <a:gd name="connsiteY37" fmla="*/ 48374 h 724235"/>
              <a:gd name="connsiteX38" fmla="*/ 2043485 w 2186609"/>
              <a:gd name="connsiteY38" fmla="*/ 32471 h 724235"/>
              <a:gd name="connsiteX39" fmla="*/ 2099144 w 2186609"/>
              <a:gd name="connsiteY39" fmla="*/ 16569 h 724235"/>
              <a:gd name="connsiteX40" fmla="*/ 2130949 w 2186609"/>
              <a:gd name="connsiteY40" fmla="*/ 8617 h 724235"/>
              <a:gd name="connsiteX41" fmla="*/ 2154803 w 2186609"/>
              <a:gd name="connsiteY41" fmla="*/ 666 h 724235"/>
              <a:gd name="connsiteX42" fmla="*/ 2186609 w 2186609"/>
              <a:gd name="connsiteY42" fmla="*/ 666 h 72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6609" h="724235">
                <a:moveTo>
                  <a:pt x="0" y="724235"/>
                </a:moveTo>
                <a:cubicBezTo>
                  <a:pt x="18553" y="705682"/>
                  <a:pt x="36156" y="686127"/>
                  <a:pt x="55659" y="668575"/>
                </a:cubicBezTo>
                <a:cubicBezTo>
                  <a:pt x="62762" y="662182"/>
                  <a:pt x="71737" y="658227"/>
                  <a:pt x="79513" y="652673"/>
                </a:cubicBezTo>
                <a:cubicBezTo>
                  <a:pt x="90297" y="644970"/>
                  <a:pt x="100461" y="636419"/>
                  <a:pt x="111318" y="628819"/>
                </a:cubicBezTo>
                <a:cubicBezTo>
                  <a:pt x="126976" y="617859"/>
                  <a:pt x="144102" y="608953"/>
                  <a:pt x="159026" y="597014"/>
                </a:cubicBezTo>
                <a:cubicBezTo>
                  <a:pt x="170734" y="587648"/>
                  <a:pt x="179447" y="574966"/>
                  <a:pt x="190831" y="565209"/>
                </a:cubicBezTo>
                <a:cubicBezTo>
                  <a:pt x="198087" y="558990"/>
                  <a:pt x="206909" y="554861"/>
                  <a:pt x="214685" y="549306"/>
                </a:cubicBezTo>
                <a:cubicBezTo>
                  <a:pt x="225469" y="541603"/>
                  <a:pt x="235310" y="532567"/>
                  <a:pt x="246490" y="525452"/>
                </a:cubicBezTo>
                <a:cubicBezTo>
                  <a:pt x="264518" y="513980"/>
                  <a:pt x="283826" y="504641"/>
                  <a:pt x="302149" y="493647"/>
                </a:cubicBezTo>
                <a:cubicBezTo>
                  <a:pt x="374787" y="450064"/>
                  <a:pt x="245369" y="518061"/>
                  <a:pt x="389614" y="445939"/>
                </a:cubicBezTo>
                <a:cubicBezTo>
                  <a:pt x="400216" y="440638"/>
                  <a:pt x="411556" y="436611"/>
                  <a:pt x="421419" y="430036"/>
                </a:cubicBezTo>
                <a:cubicBezTo>
                  <a:pt x="429370" y="424735"/>
                  <a:pt x="436726" y="418408"/>
                  <a:pt x="445273" y="414134"/>
                </a:cubicBezTo>
                <a:cubicBezTo>
                  <a:pt x="452770" y="410386"/>
                  <a:pt x="461630" y="409930"/>
                  <a:pt x="469127" y="406182"/>
                </a:cubicBezTo>
                <a:cubicBezTo>
                  <a:pt x="524034" y="378729"/>
                  <a:pt x="458598" y="398876"/>
                  <a:pt x="524786" y="382329"/>
                </a:cubicBezTo>
                <a:cubicBezTo>
                  <a:pt x="535388" y="377028"/>
                  <a:pt x="545696" y="371095"/>
                  <a:pt x="556591" y="366426"/>
                </a:cubicBezTo>
                <a:cubicBezTo>
                  <a:pt x="582829" y="355181"/>
                  <a:pt x="610572" y="347387"/>
                  <a:pt x="636104" y="334621"/>
                </a:cubicBezTo>
                <a:cubicBezTo>
                  <a:pt x="646706" y="329320"/>
                  <a:pt x="656811" y="322880"/>
                  <a:pt x="667909" y="318718"/>
                </a:cubicBezTo>
                <a:cubicBezTo>
                  <a:pt x="678141" y="314881"/>
                  <a:pt x="689348" y="314223"/>
                  <a:pt x="699715" y="310767"/>
                </a:cubicBezTo>
                <a:cubicBezTo>
                  <a:pt x="713255" y="306254"/>
                  <a:pt x="726705" y="301247"/>
                  <a:pt x="739471" y="294864"/>
                </a:cubicBezTo>
                <a:cubicBezTo>
                  <a:pt x="748018" y="290590"/>
                  <a:pt x="754259" y="281984"/>
                  <a:pt x="763325" y="278962"/>
                </a:cubicBezTo>
                <a:cubicBezTo>
                  <a:pt x="778620" y="273864"/>
                  <a:pt x="795171" y="273894"/>
                  <a:pt x="811033" y="271010"/>
                </a:cubicBezTo>
                <a:cubicBezTo>
                  <a:pt x="824329" y="268592"/>
                  <a:pt x="837537" y="265709"/>
                  <a:pt x="850789" y="263059"/>
                </a:cubicBezTo>
                <a:cubicBezTo>
                  <a:pt x="959868" y="219427"/>
                  <a:pt x="822793" y="271458"/>
                  <a:pt x="930303" y="239205"/>
                </a:cubicBezTo>
                <a:cubicBezTo>
                  <a:pt x="943974" y="235104"/>
                  <a:pt x="956388" y="227403"/>
                  <a:pt x="970059" y="223302"/>
                </a:cubicBezTo>
                <a:cubicBezTo>
                  <a:pt x="983004" y="219419"/>
                  <a:pt x="996705" y="218629"/>
                  <a:pt x="1009816" y="215351"/>
                </a:cubicBezTo>
                <a:cubicBezTo>
                  <a:pt x="1017947" y="213318"/>
                  <a:pt x="1025487" y="209218"/>
                  <a:pt x="1033669" y="207400"/>
                </a:cubicBezTo>
                <a:cubicBezTo>
                  <a:pt x="1064726" y="200499"/>
                  <a:pt x="1106264" y="196927"/>
                  <a:pt x="1137036" y="191497"/>
                </a:cubicBezTo>
                <a:cubicBezTo>
                  <a:pt x="1163654" y="186800"/>
                  <a:pt x="1189566" y="177182"/>
                  <a:pt x="1216549" y="175595"/>
                </a:cubicBezTo>
                <a:lnTo>
                  <a:pt x="1351722" y="167643"/>
                </a:lnTo>
                <a:cubicBezTo>
                  <a:pt x="1375652" y="165802"/>
                  <a:pt x="1399524" y="163086"/>
                  <a:pt x="1423283" y="159692"/>
                </a:cubicBezTo>
                <a:cubicBezTo>
                  <a:pt x="1436662" y="157781"/>
                  <a:pt x="1449743" y="154159"/>
                  <a:pt x="1463040" y="151741"/>
                </a:cubicBezTo>
                <a:cubicBezTo>
                  <a:pt x="1478902" y="148857"/>
                  <a:pt x="1494767" y="145920"/>
                  <a:pt x="1510748" y="143789"/>
                </a:cubicBezTo>
                <a:cubicBezTo>
                  <a:pt x="1534538" y="140617"/>
                  <a:pt x="1558455" y="138488"/>
                  <a:pt x="1582309" y="135838"/>
                </a:cubicBezTo>
                <a:cubicBezTo>
                  <a:pt x="1681644" y="102726"/>
                  <a:pt x="1628830" y="114260"/>
                  <a:pt x="1741336" y="104033"/>
                </a:cubicBezTo>
                <a:cubicBezTo>
                  <a:pt x="1798520" y="84972"/>
                  <a:pt x="1727115" y="108096"/>
                  <a:pt x="1796995" y="88130"/>
                </a:cubicBezTo>
                <a:cubicBezTo>
                  <a:pt x="1805054" y="85827"/>
                  <a:pt x="1812630" y="81823"/>
                  <a:pt x="1820849" y="80179"/>
                </a:cubicBezTo>
                <a:cubicBezTo>
                  <a:pt x="1839226" y="76504"/>
                  <a:pt x="1858131" y="75904"/>
                  <a:pt x="1876508" y="72228"/>
                </a:cubicBezTo>
                <a:cubicBezTo>
                  <a:pt x="1970959" y="53338"/>
                  <a:pt x="1910674" y="63602"/>
                  <a:pt x="1963972" y="48374"/>
                </a:cubicBezTo>
                <a:cubicBezTo>
                  <a:pt x="2007075" y="36058"/>
                  <a:pt x="1991404" y="42887"/>
                  <a:pt x="2043485" y="32471"/>
                </a:cubicBezTo>
                <a:cubicBezTo>
                  <a:pt x="2084902" y="24188"/>
                  <a:pt x="2063787" y="26671"/>
                  <a:pt x="2099144" y="16569"/>
                </a:cubicBezTo>
                <a:cubicBezTo>
                  <a:pt x="2109652" y="13567"/>
                  <a:pt x="2120441" y="11619"/>
                  <a:pt x="2130949" y="8617"/>
                </a:cubicBezTo>
                <a:cubicBezTo>
                  <a:pt x="2139008" y="6314"/>
                  <a:pt x="2146506" y="1851"/>
                  <a:pt x="2154803" y="666"/>
                </a:cubicBezTo>
                <a:cubicBezTo>
                  <a:pt x="2165298" y="-833"/>
                  <a:pt x="2176007" y="666"/>
                  <a:pt x="2186609" y="666"/>
                </a:cubicBezTo>
              </a:path>
            </a:pathLst>
          </a:cu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pic>
        <p:nvPicPr>
          <p:cNvPr id="6" name="Picture 5">
            <a:extLst>
              <a:ext uri="{FF2B5EF4-FFF2-40B4-BE49-F238E27FC236}">
                <a16:creationId xmlns:a16="http://schemas.microsoft.com/office/drawing/2014/main" id="{FC1741C4-4565-4F6A-8B32-D83F2DB94E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3442" y="1341798"/>
            <a:ext cx="4374055" cy="4451789"/>
          </a:xfrm>
          <a:prstGeom prst="rect">
            <a:avLst/>
          </a:prstGeom>
        </p:spPr>
      </p:pic>
      <p:sp>
        <p:nvSpPr>
          <p:cNvPr id="11" name="Freeform: Shape 10">
            <a:extLst>
              <a:ext uri="{FF2B5EF4-FFF2-40B4-BE49-F238E27FC236}">
                <a16:creationId xmlns:a16="http://schemas.microsoft.com/office/drawing/2014/main" id="{D339A1F1-9694-4BF8-8BE4-FCC465834F2D}"/>
              </a:ext>
            </a:extLst>
          </p:cNvPr>
          <p:cNvSpPr/>
          <p:nvPr/>
        </p:nvSpPr>
        <p:spPr>
          <a:xfrm>
            <a:off x="3328993" y="4143381"/>
            <a:ext cx="664369" cy="264319"/>
          </a:xfrm>
          <a:custGeom>
            <a:avLst/>
            <a:gdLst>
              <a:gd name="connsiteX0" fmla="*/ 0 w 885825"/>
              <a:gd name="connsiteY0" fmla="*/ 219075 h 352425"/>
              <a:gd name="connsiteX1" fmla="*/ 152400 w 885825"/>
              <a:gd name="connsiteY1" fmla="*/ 0 h 352425"/>
              <a:gd name="connsiteX2" fmla="*/ 190500 w 885825"/>
              <a:gd name="connsiteY2" fmla="*/ 352425 h 352425"/>
              <a:gd name="connsiteX3" fmla="*/ 885825 w 885825"/>
              <a:gd name="connsiteY3" fmla="*/ 28575 h 352425"/>
            </a:gdLst>
            <a:ahLst/>
            <a:cxnLst>
              <a:cxn ang="0">
                <a:pos x="connsiteX0" y="connsiteY0"/>
              </a:cxn>
              <a:cxn ang="0">
                <a:pos x="connsiteX1" y="connsiteY1"/>
              </a:cxn>
              <a:cxn ang="0">
                <a:pos x="connsiteX2" y="connsiteY2"/>
              </a:cxn>
              <a:cxn ang="0">
                <a:pos x="connsiteX3" y="connsiteY3"/>
              </a:cxn>
            </a:cxnLst>
            <a:rect l="l" t="t" r="r" b="b"/>
            <a:pathLst>
              <a:path w="885825" h="352425">
                <a:moveTo>
                  <a:pt x="0" y="219075"/>
                </a:moveTo>
                <a:lnTo>
                  <a:pt x="152400" y="0"/>
                </a:lnTo>
                <a:lnTo>
                  <a:pt x="190500" y="352425"/>
                </a:lnTo>
                <a:lnTo>
                  <a:pt x="885825" y="28575"/>
                </a:lnTo>
              </a:path>
            </a:pathLst>
          </a:custGeom>
          <a:noFill/>
          <a:ln w="57150">
            <a:solidFill>
              <a:srgbClr val="ACD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Freeform: Shape 11">
            <a:extLst>
              <a:ext uri="{FF2B5EF4-FFF2-40B4-BE49-F238E27FC236}">
                <a16:creationId xmlns:a16="http://schemas.microsoft.com/office/drawing/2014/main" id="{19E4DD54-2165-41F8-A9BD-86E29E6D25FD}"/>
              </a:ext>
            </a:extLst>
          </p:cNvPr>
          <p:cNvSpPr/>
          <p:nvPr/>
        </p:nvSpPr>
        <p:spPr>
          <a:xfrm>
            <a:off x="5700719" y="1928818"/>
            <a:ext cx="1350169" cy="1907381"/>
          </a:xfrm>
          <a:custGeom>
            <a:avLst/>
            <a:gdLst>
              <a:gd name="connsiteX0" fmla="*/ 1771650 w 1800225"/>
              <a:gd name="connsiteY0" fmla="*/ 0 h 2543175"/>
              <a:gd name="connsiteX1" fmla="*/ 1762125 w 1800225"/>
              <a:gd name="connsiteY1" fmla="*/ 438150 h 2543175"/>
              <a:gd name="connsiteX2" fmla="*/ 1800225 w 1800225"/>
              <a:gd name="connsiteY2" fmla="*/ 914400 h 2543175"/>
              <a:gd name="connsiteX3" fmla="*/ 1762125 w 1800225"/>
              <a:gd name="connsiteY3" fmla="*/ 1323975 h 2543175"/>
              <a:gd name="connsiteX4" fmla="*/ 1800225 w 1800225"/>
              <a:gd name="connsiteY4" fmla="*/ 1619250 h 2543175"/>
              <a:gd name="connsiteX5" fmla="*/ 1790700 w 1800225"/>
              <a:gd name="connsiteY5" fmla="*/ 1819275 h 2543175"/>
              <a:gd name="connsiteX6" fmla="*/ 1724025 w 1800225"/>
              <a:gd name="connsiteY6" fmla="*/ 2057400 h 2543175"/>
              <a:gd name="connsiteX7" fmla="*/ 1571625 w 1800225"/>
              <a:gd name="connsiteY7" fmla="*/ 2276475 h 2543175"/>
              <a:gd name="connsiteX8" fmla="*/ 1390650 w 1800225"/>
              <a:gd name="connsiteY8" fmla="*/ 2390775 h 2543175"/>
              <a:gd name="connsiteX9" fmla="*/ 1104900 w 1800225"/>
              <a:gd name="connsiteY9" fmla="*/ 2476500 h 2543175"/>
              <a:gd name="connsiteX10" fmla="*/ 876300 w 1800225"/>
              <a:gd name="connsiteY10" fmla="*/ 2505075 h 2543175"/>
              <a:gd name="connsiteX11" fmla="*/ 609600 w 1800225"/>
              <a:gd name="connsiteY11" fmla="*/ 2524125 h 2543175"/>
              <a:gd name="connsiteX12" fmla="*/ 323850 w 1800225"/>
              <a:gd name="connsiteY12" fmla="*/ 2543175 h 2543175"/>
              <a:gd name="connsiteX13" fmla="*/ 95250 w 1800225"/>
              <a:gd name="connsiteY13" fmla="*/ 2543175 h 2543175"/>
              <a:gd name="connsiteX14" fmla="*/ 0 w 1800225"/>
              <a:gd name="connsiteY14" fmla="*/ 2543175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225" h="2543175">
                <a:moveTo>
                  <a:pt x="1771650" y="0"/>
                </a:moveTo>
                <a:lnTo>
                  <a:pt x="1762125" y="438150"/>
                </a:lnTo>
                <a:lnTo>
                  <a:pt x="1800225" y="914400"/>
                </a:lnTo>
                <a:lnTo>
                  <a:pt x="1762125" y="1323975"/>
                </a:lnTo>
                <a:lnTo>
                  <a:pt x="1800225" y="1619250"/>
                </a:lnTo>
                <a:cubicBezTo>
                  <a:pt x="1789954" y="1793853"/>
                  <a:pt x="1790700" y="1727107"/>
                  <a:pt x="1790700" y="1819275"/>
                </a:cubicBezTo>
                <a:lnTo>
                  <a:pt x="1724025" y="2057400"/>
                </a:lnTo>
                <a:lnTo>
                  <a:pt x="1571625" y="2276475"/>
                </a:lnTo>
                <a:lnTo>
                  <a:pt x="1390650" y="2390775"/>
                </a:lnTo>
                <a:lnTo>
                  <a:pt x="1104900" y="2476500"/>
                </a:lnTo>
                <a:lnTo>
                  <a:pt x="876300" y="2505075"/>
                </a:lnTo>
                <a:lnTo>
                  <a:pt x="609600" y="2524125"/>
                </a:lnTo>
                <a:lnTo>
                  <a:pt x="323850" y="2543175"/>
                </a:lnTo>
                <a:lnTo>
                  <a:pt x="95250" y="2543175"/>
                </a:lnTo>
                <a:lnTo>
                  <a:pt x="0" y="2543175"/>
                </a:lnTo>
              </a:path>
            </a:pathLst>
          </a:custGeom>
          <a:ln w="57150">
            <a:solidFill>
              <a:srgbClr val="44251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C12F6574-C1A6-480E-8C61-ED97B4CA99C5}"/>
              </a:ext>
            </a:extLst>
          </p:cNvPr>
          <p:cNvSpPr/>
          <p:nvPr/>
        </p:nvSpPr>
        <p:spPr>
          <a:xfrm>
            <a:off x="7050884" y="2578900"/>
            <a:ext cx="1993107" cy="126383"/>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DAE614E5-E89B-446B-A7A6-20A2BC68247C}"/>
              </a:ext>
            </a:extLst>
          </p:cNvPr>
          <p:cNvSpPr/>
          <p:nvPr/>
        </p:nvSpPr>
        <p:spPr>
          <a:xfrm>
            <a:off x="5971857" y="3836195"/>
            <a:ext cx="3072135" cy="5715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Arrow Connector 7">
            <a:extLst>
              <a:ext uri="{FF2B5EF4-FFF2-40B4-BE49-F238E27FC236}">
                <a16:creationId xmlns:a16="http://schemas.microsoft.com/office/drawing/2014/main" id="{6DF4FED4-300D-4379-AF2A-6147082C8BBB}"/>
              </a:ext>
            </a:extLst>
          </p:cNvPr>
          <p:cNvCxnSpPr/>
          <p:nvPr/>
        </p:nvCxnSpPr>
        <p:spPr>
          <a:xfrm flipH="1" flipV="1">
            <a:off x="6495836" y="3276815"/>
            <a:ext cx="115584" cy="42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EE9850CE-DA9E-9670-B45B-99E9A49E9F1D}"/>
              </a:ext>
            </a:extLst>
          </p:cNvPr>
          <p:cNvSpPr>
            <a:spLocks noGrp="1"/>
          </p:cNvSpPr>
          <p:nvPr>
            <p:ph idx="1"/>
          </p:nvPr>
        </p:nvSpPr>
        <p:spPr/>
        <p:txBody>
          <a:bodyPr/>
          <a:lstStyle/>
          <a:p>
            <a:endParaRPr lang="en-US"/>
          </a:p>
        </p:txBody>
      </p:sp>
      <p:sp>
        <p:nvSpPr>
          <p:cNvPr id="12" name="Text Placeholder 11">
            <a:extLst>
              <a:ext uri="{FF2B5EF4-FFF2-40B4-BE49-F238E27FC236}">
                <a16:creationId xmlns:a16="http://schemas.microsoft.com/office/drawing/2014/main" id="{0C61B8EC-F50B-4901-46C6-1B8EA9682C3A}"/>
              </a:ext>
            </a:extLst>
          </p:cNvPr>
          <p:cNvSpPr>
            <a:spLocks noGrp="1"/>
          </p:cNvSpPr>
          <p:nvPr>
            <p:ph type="body" sz="quarter" idx="16"/>
          </p:nvPr>
        </p:nvSpPr>
        <p:spPr/>
        <p:txBody>
          <a:bodyPr/>
          <a:lstStyle/>
          <a:p>
            <a:endParaRPr lang="en-US"/>
          </a:p>
        </p:txBody>
      </p:sp>
      <p:sp>
        <p:nvSpPr>
          <p:cNvPr id="2" name="Title 1">
            <a:extLst>
              <a:ext uri="{FF2B5EF4-FFF2-40B4-BE49-F238E27FC236}">
                <a16:creationId xmlns:a16="http://schemas.microsoft.com/office/drawing/2014/main" id="{84162119-598F-4252-812A-745CA1031E00}"/>
              </a:ext>
            </a:extLst>
          </p:cNvPr>
          <p:cNvSpPr>
            <a:spLocks noGrp="1"/>
          </p:cNvSpPr>
          <p:nvPr>
            <p:ph type="title" idx="4294967295"/>
          </p:nvPr>
        </p:nvSpPr>
        <p:spPr>
          <a:xfrm>
            <a:off x="-167856" y="388627"/>
            <a:ext cx="8697499" cy="914400"/>
          </a:xfrm>
        </p:spPr>
        <p:txBody>
          <a:bodyPr>
            <a:normAutofit/>
          </a:bodyPr>
          <a:lstStyle/>
          <a:p>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Evolution of CSM and Stratigraphic Interpretations</a:t>
            </a:r>
          </a:p>
        </p:txBody>
      </p:sp>
      <p:pic>
        <p:nvPicPr>
          <p:cNvPr id="5" name="Picture 4">
            <a:extLst>
              <a:ext uri="{FF2B5EF4-FFF2-40B4-BE49-F238E27FC236}">
                <a16:creationId xmlns:a16="http://schemas.microsoft.com/office/drawing/2014/main" id="{ED6608B4-E30F-4441-9222-57C4268FBC12}"/>
              </a:ext>
            </a:extLst>
          </p:cNvPr>
          <p:cNvPicPr>
            <a:picLocks noChangeAspect="1"/>
          </p:cNvPicPr>
          <p:nvPr/>
        </p:nvPicPr>
        <p:blipFill>
          <a:blip r:embed="rId2"/>
          <a:stretch>
            <a:fillRect/>
          </a:stretch>
        </p:blipFill>
        <p:spPr>
          <a:xfrm>
            <a:off x="4" y="1463693"/>
            <a:ext cx="8529639" cy="3921919"/>
          </a:xfrm>
          <a:prstGeom prst="rect">
            <a:avLst/>
          </a:prstGeom>
        </p:spPr>
      </p:pic>
      <p:pic>
        <p:nvPicPr>
          <p:cNvPr id="7" name="Picture 6">
            <a:extLst>
              <a:ext uri="{FF2B5EF4-FFF2-40B4-BE49-F238E27FC236}">
                <a16:creationId xmlns:a16="http://schemas.microsoft.com/office/drawing/2014/main" id="{A857EB70-18B6-46DB-B267-9441FBAB5AE1}"/>
              </a:ext>
            </a:extLst>
          </p:cNvPr>
          <p:cNvPicPr>
            <a:picLocks noChangeAspect="1"/>
          </p:cNvPicPr>
          <p:nvPr/>
        </p:nvPicPr>
        <p:blipFill>
          <a:blip r:embed="rId3"/>
          <a:stretch>
            <a:fillRect/>
          </a:stretch>
        </p:blipFill>
        <p:spPr>
          <a:xfrm>
            <a:off x="457203" y="1569218"/>
            <a:ext cx="8268111" cy="4293266"/>
          </a:xfrm>
          <a:prstGeom prst="rect">
            <a:avLst/>
          </a:prstGeom>
        </p:spPr>
      </p:pic>
      <p:pic>
        <p:nvPicPr>
          <p:cNvPr id="6" name="Picture 5">
            <a:extLst>
              <a:ext uri="{FF2B5EF4-FFF2-40B4-BE49-F238E27FC236}">
                <a16:creationId xmlns:a16="http://schemas.microsoft.com/office/drawing/2014/main" id="{E2D6DA66-BC48-494B-A27F-51E362821033}"/>
              </a:ext>
            </a:extLst>
          </p:cNvPr>
          <p:cNvPicPr>
            <a:picLocks noChangeAspect="1"/>
          </p:cNvPicPr>
          <p:nvPr/>
        </p:nvPicPr>
        <p:blipFill>
          <a:blip r:embed="rId4"/>
          <a:stretch>
            <a:fillRect/>
          </a:stretch>
        </p:blipFill>
        <p:spPr>
          <a:xfrm>
            <a:off x="317128" y="1477622"/>
            <a:ext cx="8251031" cy="4364831"/>
          </a:xfrm>
          <a:prstGeom prst="rect">
            <a:avLst/>
          </a:prstGeom>
        </p:spPr>
      </p:pic>
      <p:pic>
        <p:nvPicPr>
          <p:cNvPr id="4" name="Picture 3">
            <a:extLst>
              <a:ext uri="{FF2B5EF4-FFF2-40B4-BE49-F238E27FC236}">
                <a16:creationId xmlns:a16="http://schemas.microsoft.com/office/drawing/2014/main" id="{76EB10F7-5F4C-269C-821F-DF31889A2510}"/>
              </a:ext>
            </a:extLst>
          </p:cNvPr>
          <p:cNvPicPr>
            <a:picLocks noChangeAspect="1"/>
          </p:cNvPicPr>
          <p:nvPr/>
        </p:nvPicPr>
        <p:blipFill>
          <a:blip r:embed="rId5"/>
          <a:stretch>
            <a:fillRect/>
          </a:stretch>
        </p:blipFill>
        <p:spPr>
          <a:xfrm>
            <a:off x="19258" y="1457591"/>
            <a:ext cx="9144000" cy="3646129"/>
          </a:xfrm>
          <a:prstGeom prst="rect">
            <a:avLst/>
          </a:prstGeom>
        </p:spPr>
      </p:pic>
      <p:pic>
        <p:nvPicPr>
          <p:cNvPr id="8" name="Picture 7">
            <a:extLst>
              <a:ext uri="{FF2B5EF4-FFF2-40B4-BE49-F238E27FC236}">
                <a16:creationId xmlns:a16="http://schemas.microsoft.com/office/drawing/2014/main" id="{FB2164E3-7D19-5B61-07EC-D087A304F022}"/>
              </a:ext>
            </a:extLst>
          </p:cNvPr>
          <p:cNvPicPr>
            <a:picLocks noChangeAspect="1"/>
          </p:cNvPicPr>
          <p:nvPr/>
        </p:nvPicPr>
        <p:blipFill>
          <a:blip r:embed="rId6">
            <a:alphaModFix/>
          </a:blip>
          <a:stretch>
            <a:fillRect/>
          </a:stretch>
        </p:blipFill>
        <p:spPr>
          <a:xfrm>
            <a:off x="19258" y="1456326"/>
            <a:ext cx="9048502" cy="4149831"/>
          </a:xfrm>
          <a:prstGeom prst="rect">
            <a:avLst/>
          </a:prstGeom>
        </p:spPr>
      </p:pic>
      <p:pic>
        <p:nvPicPr>
          <p:cNvPr id="14" name="Picture 13">
            <a:extLst>
              <a:ext uri="{FF2B5EF4-FFF2-40B4-BE49-F238E27FC236}">
                <a16:creationId xmlns:a16="http://schemas.microsoft.com/office/drawing/2014/main" id="{0B04BC02-1ADF-B8BA-4D81-967ABB893AD1}"/>
              </a:ext>
            </a:extLst>
          </p:cNvPr>
          <p:cNvPicPr>
            <a:picLocks noChangeAspect="1"/>
          </p:cNvPicPr>
          <p:nvPr/>
        </p:nvPicPr>
        <p:blipFill>
          <a:blip r:embed="rId7"/>
          <a:stretch>
            <a:fillRect/>
          </a:stretch>
        </p:blipFill>
        <p:spPr>
          <a:xfrm>
            <a:off x="543146" y="1249297"/>
            <a:ext cx="8044043" cy="5120640"/>
          </a:xfrm>
          <a:prstGeom prst="rect">
            <a:avLst/>
          </a:prstGeom>
        </p:spPr>
      </p:pic>
    </p:spTree>
    <p:extLst>
      <p:ext uri="{BB962C8B-B14F-4D97-AF65-F5344CB8AC3E}">
        <p14:creationId xmlns:p14="http://schemas.microsoft.com/office/powerpoint/2010/main" val="15826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764349-0E0E-4031-89A4-B01CF0CF11D4}"/>
              </a:ext>
            </a:extLst>
          </p:cNvPr>
          <p:cNvPicPr>
            <a:picLocks noChangeAspect="1"/>
          </p:cNvPicPr>
          <p:nvPr/>
        </p:nvPicPr>
        <p:blipFill>
          <a:blip r:embed="rId2"/>
          <a:stretch>
            <a:fillRect/>
          </a:stretch>
        </p:blipFill>
        <p:spPr>
          <a:xfrm>
            <a:off x="510788" y="1322203"/>
            <a:ext cx="8122424" cy="4901917"/>
          </a:xfrm>
          <a:prstGeom prst="rect">
            <a:avLst/>
          </a:prstGeom>
        </p:spPr>
      </p:pic>
      <p:pic>
        <p:nvPicPr>
          <p:cNvPr id="3" name="Picture 2">
            <a:extLst>
              <a:ext uri="{FF2B5EF4-FFF2-40B4-BE49-F238E27FC236}">
                <a16:creationId xmlns:a16="http://schemas.microsoft.com/office/drawing/2014/main" id="{3BA6E629-9ADE-4C0C-AE75-F1E1EEDEAA7A}"/>
              </a:ext>
            </a:extLst>
          </p:cNvPr>
          <p:cNvPicPr>
            <a:picLocks noChangeAspect="1"/>
          </p:cNvPicPr>
          <p:nvPr/>
        </p:nvPicPr>
        <p:blipFill>
          <a:blip r:embed="rId3"/>
          <a:stretch>
            <a:fillRect/>
          </a:stretch>
        </p:blipFill>
        <p:spPr>
          <a:xfrm>
            <a:off x="4572000" y="1322203"/>
            <a:ext cx="4182365" cy="2364773"/>
          </a:xfrm>
          <a:prstGeom prst="rect">
            <a:avLst/>
          </a:prstGeom>
        </p:spPr>
      </p:pic>
      <p:sp>
        <p:nvSpPr>
          <p:cNvPr id="4" name="TextBox 3">
            <a:extLst>
              <a:ext uri="{FF2B5EF4-FFF2-40B4-BE49-F238E27FC236}">
                <a16:creationId xmlns:a16="http://schemas.microsoft.com/office/drawing/2014/main" id="{464EF81A-02C8-456E-9A90-0FE228FFE2AC}"/>
              </a:ext>
            </a:extLst>
          </p:cNvPr>
          <p:cNvSpPr txBox="1"/>
          <p:nvPr/>
        </p:nvSpPr>
        <p:spPr>
          <a:xfrm>
            <a:off x="4826153" y="2527340"/>
            <a:ext cx="1530099" cy="369204"/>
          </a:xfrm>
          <a:prstGeom prst="rect">
            <a:avLst/>
          </a:prstGeom>
          <a:noFill/>
        </p:spPr>
        <p:txBody>
          <a:bodyPr wrap="none" rtlCol="0">
            <a:spAutoFit/>
          </a:bodyPr>
          <a:lstStyle/>
          <a:p>
            <a:r>
              <a:rPr lang="en-US" sz="1799" dirty="0"/>
              <a:t>25ft/11638 ft</a:t>
            </a:r>
          </a:p>
        </p:txBody>
      </p:sp>
      <p:sp>
        <p:nvSpPr>
          <p:cNvPr id="5" name="TextBox 4">
            <a:extLst>
              <a:ext uri="{FF2B5EF4-FFF2-40B4-BE49-F238E27FC236}">
                <a16:creationId xmlns:a16="http://schemas.microsoft.com/office/drawing/2014/main" id="{057B00C8-37D7-4887-BEFE-B21AF62A7360}"/>
              </a:ext>
            </a:extLst>
          </p:cNvPr>
          <p:cNvSpPr txBox="1"/>
          <p:nvPr/>
        </p:nvSpPr>
        <p:spPr>
          <a:xfrm>
            <a:off x="6625780" y="3123725"/>
            <a:ext cx="2196948" cy="369204"/>
          </a:xfrm>
          <a:prstGeom prst="rect">
            <a:avLst/>
          </a:prstGeom>
          <a:noFill/>
        </p:spPr>
        <p:txBody>
          <a:bodyPr wrap="none" rtlCol="0">
            <a:spAutoFit/>
          </a:bodyPr>
          <a:lstStyle/>
          <a:p>
            <a:r>
              <a:rPr lang="en-US" sz="1799" dirty="0"/>
              <a:t>11 ft per mile slope</a:t>
            </a:r>
          </a:p>
        </p:txBody>
      </p:sp>
      <p:sp>
        <p:nvSpPr>
          <p:cNvPr id="6" name="Slide Number Placeholder 3">
            <a:extLst>
              <a:ext uri="{FF2B5EF4-FFF2-40B4-BE49-F238E27FC236}">
                <a16:creationId xmlns:a16="http://schemas.microsoft.com/office/drawing/2014/main" id="{AB1AE4B2-9061-4E64-B0BC-B11654FA73ED}"/>
              </a:ext>
            </a:extLst>
          </p:cNvPr>
          <p:cNvSpPr txBox="1">
            <a:spLocks/>
          </p:cNvSpPr>
          <p:nvPr/>
        </p:nvSpPr>
        <p:spPr>
          <a:xfrm>
            <a:off x="8772527" y="6555801"/>
            <a:ext cx="542924" cy="254044"/>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defPPr>
              <a:defRPr lang="en-US"/>
            </a:defPPr>
            <a:lvl1pPr algn="l" rtl="0" fontAlgn="base">
              <a:spcBef>
                <a:spcPct val="20000"/>
              </a:spcBef>
              <a:spcAft>
                <a:spcPct val="0"/>
              </a:spcAft>
              <a:buChar char="•"/>
              <a:defRPr sz="2400" kern="1200">
                <a:solidFill>
                  <a:schemeClr val="tx1"/>
                </a:solidFill>
                <a:latin typeface="Arial" charset="0"/>
                <a:ea typeface="+mn-ea"/>
                <a:cs typeface="+mn-cs"/>
              </a:defRPr>
            </a:lvl1pPr>
            <a:lvl2pPr marL="457200" algn="l" rtl="0" fontAlgn="base">
              <a:spcBef>
                <a:spcPct val="20000"/>
              </a:spcBef>
              <a:spcAft>
                <a:spcPct val="0"/>
              </a:spcAft>
              <a:buChar char="•"/>
              <a:defRPr sz="2400" kern="1200">
                <a:solidFill>
                  <a:schemeClr val="tx1"/>
                </a:solidFill>
                <a:latin typeface="Arial" charset="0"/>
                <a:ea typeface="+mn-ea"/>
                <a:cs typeface="+mn-cs"/>
              </a:defRPr>
            </a:lvl2pPr>
            <a:lvl3pPr marL="914400" algn="l" rtl="0" fontAlgn="base">
              <a:spcBef>
                <a:spcPct val="20000"/>
              </a:spcBef>
              <a:spcAft>
                <a:spcPct val="0"/>
              </a:spcAft>
              <a:buChar char="•"/>
              <a:defRPr sz="2400" kern="1200">
                <a:solidFill>
                  <a:schemeClr val="tx1"/>
                </a:solidFill>
                <a:latin typeface="Arial" charset="0"/>
                <a:ea typeface="+mn-ea"/>
                <a:cs typeface="+mn-cs"/>
              </a:defRPr>
            </a:lvl3pPr>
            <a:lvl4pPr marL="1371600" algn="l" rtl="0" fontAlgn="base">
              <a:spcBef>
                <a:spcPct val="20000"/>
              </a:spcBef>
              <a:spcAft>
                <a:spcPct val="0"/>
              </a:spcAft>
              <a:buChar char="•"/>
              <a:defRPr sz="2400" kern="1200">
                <a:solidFill>
                  <a:schemeClr val="tx1"/>
                </a:solidFill>
                <a:latin typeface="Arial" charset="0"/>
                <a:ea typeface="+mn-ea"/>
                <a:cs typeface="+mn-cs"/>
              </a:defRPr>
            </a:lvl4pPr>
            <a:lvl5pPr marL="1828800" algn="l" rtl="0" fontAlgn="base">
              <a:spcBef>
                <a:spcPct val="2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None/>
            </a:pPr>
            <a:fld id="{69C8E493-8255-40C2-A83F-019E5C054B6D}" type="slidenum">
              <a:rPr lang="en-US" sz="1051" b="1"/>
              <a:pPr>
                <a:buNone/>
              </a:pPr>
              <a:t>50</a:t>
            </a:fld>
            <a:endParaRPr lang="en-US" sz="1051" b="1" dirty="0"/>
          </a:p>
        </p:txBody>
      </p:sp>
    </p:spTree>
    <p:extLst>
      <p:ext uri="{BB962C8B-B14F-4D97-AF65-F5344CB8AC3E}">
        <p14:creationId xmlns:p14="http://schemas.microsoft.com/office/powerpoint/2010/main" val="3257551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D7106C-57A7-2619-8E30-2923B56B8578}"/>
              </a:ext>
            </a:extLst>
          </p:cNvPr>
          <p:cNvSpPr txBox="1">
            <a:spLocks/>
          </p:cNvSpPr>
          <p:nvPr/>
        </p:nvSpPr>
        <p:spPr bwMode="auto">
          <a:xfrm>
            <a:off x="-167856" y="388627"/>
            <a:ext cx="8697499"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Evolution of CSM and Potentiometric Interpretations</a:t>
            </a:r>
          </a:p>
        </p:txBody>
      </p:sp>
      <p:pic>
        <p:nvPicPr>
          <p:cNvPr id="6" name="Picture 5">
            <a:extLst>
              <a:ext uri="{FF2B5EF4-FFF2-40B4-BE49-F238E27FC236}">
                <a16:creationId xmlns:a16="http://schemas.microsoft.com/office/drawing/2014/main" id="{57157A6A-C447-89D1-45D4-5EFF1E992658}"/>
              </a:ext>
            </a:extLst>
          </p:cNvPr>
          <p:cNvPicPr>
            <a:picLocks noChangeAspect="1"/>
          </p:cNvPicPr>
          <p:nvPr/>
        </p:nvPicPr>
        <p:blipFill>
          <a:blip r:embed="rId2"/>
          <a:stretch>
            <a:fillRect/>
          </a:stretch>
        </p:blipFill>
        <p:spPr>
          <a:xfrm rot="5400000">
            <a:off x="2112275" y="-194891"/>
            <a:ext cx="4958627" cy="7954463"/>
          </a:xfrm>
          <a:prstGeom prst="rect">
            <a:avLst/>
          </a:prstGeom>
        </p:spPr>
      </p:pic>
      <p:grpSp>
        <p:nvGrpSpPr>
          <p:cNvPr id="12" name="Group 11">
            <a:extLst>
              <a:ext uri="{FF2B5EF4-FFF2-40B4-BE49-F238E27FC236}">
                <a16:creationId xmlns:a16="http://schemas.microsoft.com/office/drawing/2014/main" id="{9A26969B-0A5D-C156-D304-7CAE892194B5}"/>
              </a:ext>
            </a:extLst>
          </p:cNvPr>
          <p:cNvGrpSpPr/>
          <p:nvPr/>
        </p:nvGrpSpPr>
        <p:grpSpPr>
          <a:xfrm>
            <a:off x="551083" y="1004855"/>
            <a:ext cx="8343399" cy="5554973"/>
            <a:chOff x="551083" y="1004855"/>
            <a:chExt cx="8343399" cy="5554973"/>
          </a:xfrm>
        </p:grpSpPr>
        <p:pic>
          <p:nvPicPr>
            <p:cNvPr id="10" name="Picture 9">
              <a:extLst>
                <a:ext uri="{FF2B5EF4-FFF2-40B4-BE49-F238E27FC236}">
                  <a16:creationId xmlns:a16="http://schemas.microsoft.com/office/drawing/2014/main" id="{D6422ADE-16C3-F3DA-BD9C-7DCF9071E46B}"/>
                </a:ext>
              </a:extLst>
            </p:cNvPr>
            <p:cNvPicPr>
              <a:picLocks noChangeAspect="1"/>
            </p:cNvPicPr>
            <p:nvPr/>
          </p:nvPicPr>
          <p:blipFill rotWithShape="1">
            <a:blip r:embed="rId3"/>
            <a:srcRect b="19000"/>
            <a:stretch/>
          </p:blipFill>
          <p:spPr>
            <a:xfrm>
              <a:off x="551083" y="1004855"/>
              <a:ext cx="5427594" cy="5554973"/>
            </a:xfrm>
            <a:prstGeom prst="rect">
              <a:avLst/>
            </a:prstGeom>
          </p:spPr>
        </p:pic>
        <p:pic>
          <p:nvPicPr>
            <p:cNvPr id="11" name="Picture 10">
              <a:extLst>
                <a:ext uri="{FF2B5EF4-FFF2-40B4-BE49-F238E27FC236}">
                  <a16:creationId xmlns:a16="http://schemas.microsoft.com/office/drawing/2014/main" id="{7FB37909-E9AA-75CA-83F2-D77B4CB1F813}"/>
                </a:ext>
              </a:extLst>
            </p:cNvPr>
            <p:cNvPicPr>
              <a:picLocks noChangeAspect="1"/>
            </p:cNvPicPr>
            <p:nvPr/>
          </p:nvPicPr>
          <p:blipFill rotWithShape="1">
            <a:blip r:embed="rId3"/>
            <a:srcRect l="26634" t="80645" r="20810"/>
            <a:stretch/>
          </p:blipFill>
          <p:spPr>
            <a:xfrm>
              <a:off x="6041951" y="3100388"/>
              <a:ext cx="2852531" cy="1327376"/>
            </a:xfrm>
            <a:prstGeom prst="rect">
              <a:avLst/>
            </a:prstGeom>
          </p:spPr>
        </p:pic>
      </p:grpSp>
      <p:pic>
        <p:nvPicPr>
          <p:cNvPr id="3" name="Picture 2">
            <a:extLst>
              <a:ext uri="{FF2B5EF4-FFF2-40B4-BE49-F238E27FC236}">
                <a16:creationId xmlns:a16="http://schemas.microsoft.com/office/drawing/2014/main" id="{E02B95DF-BC5A-CAAE-7AED-A37251E5BC7A}"/>
              </a:ext>
            </a:extLst>
          </p:cNvPr>
          <p:cNvPicPr>
            <a:picLocks noChangeAspect="1"/>
          </p:cNvPicPr>
          <p:nvPr/>
        </p:nvPicPr>
        <p:blipFill rotWithShape="1">
          <a:blip r:embed="rId4"/>
          <a:srcRect b="2614"/>
          <a:stretch/>
        </p:blipFill>
        <p:spPr>
          <a:xfrm rot="5400000">
            <a:off x="876171" y="719622"/>
            <a:ext cx="6219467" cy="6789933"/>
          </a:xfrm>
          <a:prstGeom prst="rect">
            <a:avLst/>
          </a:prstGeom>
        </p:spPr>
      </p:pic>
      <p:pic>
        <p:nvPicPr>
          <p:cNvPr id="13" name="Picture 12">
            <a:extLst>
              <a:ext uri="{FF2B5EF4-FFF2-40B4-BE49-F238E27FC236}">
                <a16:creationId xmlns:a16="http://schemas.microsoft.com/office/drawing/2014/main" id="{EC4A3A19-1373-9986-991D-9C7A14943F20}"/>
              </a:ext>
            </a:extLst>
          </p:cNvPr>
          <p:cNvPicPr>
            <a:picLocks noChangeAspect="1"/>
          </p:cNvPicPr>
          <p:nvPr/>
        </p:nvPicPr>
        <p:blipFill>
          <a:blip r:embed="rId5"/>
          <a:stretch>
            <a:fillRect/>
          </a:stretch>
        </p:blipFill>
        <p:spPr>
          <a:xfrm>
            <a:off x="876552" y="1004853"/>
            <a:ext cx="7078705" cy="5589121"/>
          </a:xfrm>
          <a:prstGeom prst="rect">
            <a:avLst/>
          </a:prstGeom>
        </p:spPr>
      </p:pic>
      <p:pic>
        <p:nvPicPr>
          <p:cNvPr id="14" name="Picture 13">
            <a:extLst>
              <a:ext uri="{FF2B5EF4-FFF2-40B4-BE49-F238E27FC236}">
                <a16:creationId xmlns:a16="http://schemas.microsoft.com/office/drawing/2014/main" id="{0D884526-D9C6-EFB8-58EC-5B1DCAE21E8D}"/>
              </a:ext>
            </a:extLst>
          </p:cNvPr>
          <p:cNvPicPr>
            <a:picLocks noChangeAspect="1"/>
          </p:cNvPicPr>
          <p:nvPr/>
        </p:nvPicPr>
        <p:blipFill>
          <a:blip r:embed="rId6"/>
          <a:stretch>
            <a:fillRect/>
          </a:stretch>
        </p:blipFill>
        <p:spPr>
          <a:xfrm>
            <a:off x="985032" y="1012434"/>
            <a:ext cx="7033499" cy="5598613"/>
          </a:xfrm>
          <a:prstGeom prst="rect">
            <a:avLst/>
          </a:prstGeom>
        </p:spPr>
      </p:pic>
    </p:spTree>
    <p:extLst>
      <p:ext uri="{BB962C8B-B14F-4D97-AF65-F5344CB8AC3E}">
        <p14:creationId xmlns:p14="http://schemas.microsoft.com/office/powerpoint/2010/main" val="69296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4EF8-988F-9FD3-51D3-8BE3B2CC0AC9}"/>
              </a:ext>
            </a:extLst>
          </p:cNvPr>
          <p:cNvSpPr>
            <a:spLocks noGrp="1"/>
          </p:cNvSpPr>
          <p:nvPr>
            <p:ph type="body" sz="quarter" idx="16"/>
          </p:nvPr>
        </p:nvSpPr>
        <p:spPr/>
        <p:txBody>
          <a:bodyPr/>
          <a:lstStyle/>
          <a:p>
            <a:endParaRPr lang="en-US"/>
          </a:p>
        </p:txBody>
      </p:sp>
      <p:pic>
        <p:nvPicPr>
          <p:cNvPr id="10" name="Picture 9">
            <a:extLst>
              <a:ext uri="{FF2B5EF4-FFF2-40B4-BE49-F238E27FC236}">
                <a16:creationId xmlns:a16="http://schemas.microsoft.com/office/drawing/2014/main" id="{5497C826-B423-8D03-DF75-EC338A0DC98A}"/>
              </a:ext>
            </a:extLst>
          </p:cNvPr>
          <p:cNvPicPr>
            <a:picLocks noChangeAspect="1"/>
          </p:cNvPicPr>
          <p:nvPr/>
        </p:nvPicPr>
        <p:blipFill rotWithShape="1">
          <a:blip r:embed="rId2"/>
          <a:srcRect b="19146"/>
          <a:stretch/>
        </p:blipFill>
        <p:spPr>
          <a:xfrm>
            <a:off x="89452" y="1189467"/>
            <a:ext cx="9054548" cy="4793890"/>
          </a:xfrm>
          <a:prstGeom prst="rect">
            <a:avLst/>
          </a:prstGeom>
        </p:spPr>
      </p:pic>
      <p:pic>
        <p:nvPicPr>
          <p:cNvPr id="11" name="Picture 10">
            <a:extLst>
              <a:ext uri="{FF2B5EF4-FFF2-40B4-BE49-F238E27FC236}">
                <a16:creationId xmlns:a16="http://schemas.microsoft.com/office/drawing/2014/main" id="{DA5AAEE3-115C-6593-43FC-A2D5BBA7CDCE}"/>
              </a:ext>
            </a:extLst>
          </p:cNvPr>
          <p:cNvPicPr>
            <a:picLocks noChangeAspect="1"/>
          </p:cNvPicPr>
          <p:nvPr/>
        </p:nvPicPr>
        <p:blipFill rotWithShape="1">
          <a:blip r:embed="rId2"/>
          <a:srcRect t="81749" r="63373"/>
          <a:stretch/>
        </p:blipFill>
        <p:spPr>
          <a:xfrm>
            <a:off x="172280" y="1282148"/>
            <a:ext cx="2193138" cy="715618"/>
          </a:xfrm>
          <a:prstGeom prst="rect">
            <a:avLst/>
          </a:prstGeom>
        </p:spPr>
      </p:pic>
      <p:pic>
        <p:nvPicPr>
          <p:cNvPr id="12" name="Picture 11">
            <a:extLst>
              <a:ext uri="{FF2B5EF4-FFF2-40B4-BE49-F238E27FC236}">
                <a16:creationId xmlns:a16="http://schemas.microsoft.com/office/drawing/2014/main" id="{6EF97449-0204-4590-A074-5ACB925B1373}"/>
              </a:ext>
            </a:extLst>
          </p:cNvPr>
          <p:cNvPicPr>
            <a:picLocks noChangeAspect="1"/>
          </p:cNvPicPr>
          <p:nvPr/>
        </p:nvPicPr>
        <p:blipFill rotWithShape="1">
          <a:blip r:embed="rId2"/>
          <a:srcRect l="76729" t="80853" b="9257"/>
          <a:stretch/>
        </p:blipFill>
        <p:spPr>
          <a:xfrm>
            <a:off x="7036904" y="5375329"/>
            <a:ext cx="2107096" cy="586408"/>
          </a:xfrm>
          <a:prstGeom prst="rect">
            <a:avLst/>
          </a:prstGeom>
        </p:spPr>
      </p:pic>
      <p:sp>
        <p:nvSpPr>
          <p:cNvPr id="14" name="Title 1">
            <a:extLst>
              <a:ext uri="{FF2B5EF4-FFF2-40B4-BE49-F238E27FC236}">
                <a16:creationId xmlns:a16="http://schemas.microsoft.com/office/drawing/2014/main" id="{BF17BACA-3100-7A6D-9897-6BDF7493FE1F}"/>
              </a:ext>
            </a:extLst>
          </p:cNvPr>
          <p:cNvSpPr txBox="1">
            <a:spLocks/>
          </p:cNvSpPr>
          <p:nvPr/>
        </p:nvSpPr>
        <p:spPr bwMode="auto">
          <a:xfrm>
            <a:off x="-167856" y="388627"/>
            <a:ext cx="8697499"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PFOS</a:t>
            </a:r>
          </a:p>
        </p:txBody>
      </p:sp>
    </p:spTree>
    <p:extLst>
      <p:ext uri="{BB962C8B-B14F-4D97-AF65-F5344CB8AC3E}">
        <p14:creationId xmlns:p14="http://schemas.microsoft.com/office/powerpoint/2010/main" val="2342755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431D70-63D5-22CE-0516-43E814F8E67E}"/>
              </a:ext>
            </a:extLst>
          </p:cNvPr>
          <p:cNvSpPr>
            <a:spLocks noGrp="1"/>
          </p:cNvSpPr>
          <p:nvPr>
            <p:ph type="body" sz="quarter" idx="16"/>
          </p:nvPr>
        </p:nvSpPr>
        <p:spPr/>
        <p:txBody>
          <a:bodyPr/>
          <a:lstStyle/>
          <a:p>
            <a:endParaRPr lang="en-US"/>
          </a:p>
        </p:txBody>
      </p:sp>
      <p:pic>
        <p:nvPicPr>
          <p:cNvPr id="10" name="Picture 9">
            <a:extLst>
              <a:ext uri="{FF2B5EF4-FFF2-40B4-BE49-F238E27FC236}">
                <a16:creationId xmlns:a16="http://schemas.microsoft.com/office/drawing/2014/main" id="{ADB6BEFD-8C64-D8A7-766E-1C494FDDBFAF}"/>
              </a:ext>
            </a:extLst>
          </p:cNvPr>
          <p:cNvPicPr>
            <a:picLocks noChangeAspect="1"/>
          </p:cNvPicPr>
          <p:nvPr/>
        </p:nvPicPr>
        <p:blipFill rotWithShape="1">
          <a:blip r:embed="rId2"/>
          <a:srcRect b="19553"/>
          <a:stretch/>
        </p:blipFill>
        <p:spPr>
          <a:xfrm>
            <a:off x="89452" y="1179529"/>
            <a:ext cx="9054548" cy="4774010"/>
          </a:xfrm>
          <a:prstGeom prst="rect">
            <a:avLst/>
          </a:prstGeom>
        </p:spPr>
      </p:pic>
      <p:pic>
        <p:nvPicPr>
          <p:cNvPr id="11" name="Picture 10">
            <a:extLst>
              <a:ext uri="{FF2B5EF4-FFF2-40B4-BE49-F238E27FC236}">
                <a16:creationId xmlns:a16="http://schemas.microsoft.com/office/drawing/2014/main" id="{75B0EF74-7377-DE50-53DB-B383064B8EF1}"/>
              </a:ext>
            </a:extLst>
          </p:cNvPr>
          <p:cNvPicPr>
            <a:picLocks noChangeAspect="1"/>
          </p:cNvPicPr>
          <p:nvPr/>
        </p:nvPicPr>
        <p:blipFill rotWithShape="1">
          <a:blip r:embed="rId2"/>
          <a:srcRect t="80446" r="63227"/>
          <a:stretch/>
        </p:blipFill>
        <p:spPr>
          <a:xfrm>
            <a:off x="172280" y="1258950"/>
            <a:ext cx="2186513" cy="762014"/>
          </a:xfrm>
          <a:prstGeom prst="rect">
            <a:avLst/>
          </a:prstGeom>
        </p:spPr>
      </p:pic>
      <p:pic>
        <p:nvPicPr>
          <p:cNvPr id="14" name="Picture 13">
            <a:extLst>
              <a:ext uri="{FF2B5EF4-FFF2-40B4-BE49-F238E27FC236}">
                <a16:creationId xmlns:a16="http://schemas.microsoft.com/office/drawing/2014/main" id="{88EC2D4A-A6E2-6DF3-5B41-547D87F22C61}"/>
              </a:ext>
            </a:extLst>
          </p:cNvPr>
          <p:cNvPicPr>
            <a:picLocks noChangeAspect="1"/>
          </p:cNvPicPr>
          <p:nvPr/>
        </p:nvPicPr>
        <p:blipFill rotWithShape="1">
          <a:blip r:embed="rId3"/>
          <a:srcRect l="76729" t="80853" b="9257"/>
          <a:stretch/>
        </p:blipFill>
        <p:spPr>
          <a:xfrm>
            <a:off x="7036904" y="5375329"/>
            <a:ext cx="2107096" cy="586408"/>
          </a:xfrm>
          <a:prstGeom prst="rect">
            <a:avLst/>
          </a:prstGeom>
        </p:spPr>
      </p:pic>
      <p:sp>
        <p:nvSpPr>
          <p:cNvPr id="15" name="Title 1">
            <a:extLst>
              <a:ext uri="{FF2B5EF4-FFF2-40B4-BE49-F238E27FC236}">
                <a16:creationId xmlns:a16="http://schemas.microsoft.com/office/drawing/2014/main" id="{308ED60B-CFC1-424D-4019-20CB20127269}"/>
              </a:ext>
            </a:extLst>
          </p:cNvPr>
          <p:cNvSpPr txBox="1">
            <a:spLocks/>
          </p:cNvSpPr>
          <p:nvPr/>
        </p:nvSpPr>
        <p:spPr bwMode="auto">
          <a:xfrm>
            <a:off x="-167856" y="388627"/>
            <a:ext cx="8697499"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r" rtl="0" eaLnBrk="1" fontAlgn="base" hangingPunct="1">
              <a:spcBef>
                <a:spcPct val="0"/>
              </a:spcBef>
              <a:spcAft>
                <a:spcPct val="0"/>
              </a:spcAft>
              <a:defRPr sz="2700" b="1" i="1">
                <a:solidFill>
                  <a:srgbClr val="1A1596"/>
                </a:solidFill>
                <a:latin typeface="+mj-lt"/>
                <a:ea typeface="+mj-ea"/>
                <a:cs typeface="+mj-cs"/>
              </a:defRPr>
            </a:lvl1pPr>
            <a:lvl2pPr algn="r" rtl="0" eaLnBrk="1" fontAlgn="base" hangingPunct="1">
              <a:spcBef>
                <a:spcPct val="0"/>
              </a:spcBef>
              <a:spcAft>
                <a:spcPct val="0"/>
              </a:spcAft>
              <a:defRPr sz="2700" b="1">
                <a:solidFill>
                  <a:schemeClr val="tx2"/>
                </a:solidFill>
                <a:latin typeface="Arial" charset="0"/>
              </a:defRPr>
            </a:lvl2pPr>
            <a:lvl3pPr algn="r" rtl="0" eaLnBrk="1" fontAlgn="base" hangingPunct="1">
              <a:spcBef>
                <a:spcPct val="0"/>
              </a:spcBef>
              <a:spcAft>
                <a:spcPct val="0"/>
              </a:spcAft>
              <a:defRPr sz="2700" b="1">
                <a:solidFill>
                  <a:schemeClr val="tx2"/>
                </a:solidFill>
                <a:latin typeface="Arial" charset="0"/>
              </a:defRPr>
            </a:lvl3pPr>
            <a:lvl4pPr algn="r" rtl="0" eaLnBrk="1" fontAlgn="base" hangingPunct="1">
              <a:spcBef>
                <a:spcPct val="0"/>
              </a:spcBef>
              <a:spcAft>
                <a:spcPct val="0"/>
              </a:spcAft>
              <a:defRPr sz="2700" b="1">
                <a:solidFill>
                  <a:schemeClr val="tx2"/>
                </a:solidFill>
                <a:latin typeface="Arial" charset="0"/>
              </a:defRPr>
            </a:lvl4pPr>
            <a:lvl5pPr algn="r" rtl="0" eaLnBrk="1" fontAlgn="base" hangingPunct="1">
              <a:spcBef>
                <a:spcPct val="0"/>
              </a:spcBef>
              <a:spcAft>
                <a:spcPct val="0"/>
              </a:spcAft>
              <a:defRPr sz="2700" b="1">
                <a:solidFill>
                  <a:schemeClr val="tx2"/>
                </a:solidFill>
                <a:latin typeface="Arial" charset="0"/>
              </a:defRPr>
            </a:lvl5pPr>
            <a:lvl6pPr marL="342891" algn="r" rtl="0" eaLnBrk="1" fontAlgn="base" hangingPunct="1">
              <a:spcBef>
                <a:spcPct val="0"/>
              </a:spcBef>
              <a:spcAft>
                <a:spcPct val="0"/>
              </a:spcAft>
              <a:defRPr sz="2700" b="1">
                <a:solidFill>
                  <a:schemeClr val="tx2"/>
                </a:solidFill>
                <a:latin typeface="Arial" charset="0"/>
              </a:defRPr>
            </a:lvl6pPr>
            <a:lvl7pPr marL="685783" algn="r" rtl="0" eaLnBrk="1" fontAlgn="base" hangingPunct="1">
              <a:spcBef>
                <a:spcPct val="0"/>
              </a:spcBef>
              <a:spcAft>
                <a:spcPct val="0"/>
              </a:spcAft>
              <a:defRPr sz="2700" b="1">
                <a:solidFill>
                  <a:schemeClr val="tx2"/>
                </a:solidFill>
                <a:latin typeface="Arial" charset="0"/>
              </a:defRPr>
            </a:lvl7pPr>
            <a:lvl8pPr marL="1028674" algn="r" rtl="0" eaLnBrk="1" fontAlgn="base" hangingPunct="1">
              <a:spcBef>
                <a:spcPct val="0"/>
              </a:spcBef>
              <a:spcAft>
                <a:spcPct val="0"/>
              </a:spcAft>
              <a:defRPr sz="2700" b="1">
                <a:solidFill>
                  <a:schemeClr val="tx2"/>
                </a:solidFill>
                <a:latin typeface="Arial" charset="0"/>
              </a:defRPr>
            </a:lvl8pPr>
            <a:lvl9pPr marL="1371566" algn="r" rtl="0" eaLnBrk="1" fontAlgn="base" hangingPunct="1">
              <a:spcBef>
                <a:spcPct val="0"/>
              </a:spcBef>
              <a:spcAft>
                <a:spcPct val="0"/>
              </a:spcAft>
              <a:defRPr sz="2700" b="1">
                <a:solidFill>
                  <a:schemeClr val="tx2"/>
                </a:solidFill>
                <a:latin typeface="Arial" charset="0"/>
              </a:defRPr>
            </a:lvl9pPr>
          </a:lstStyle>
          <a:p>
            <a:pPr>
              <a:buNone/>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PFOA</a:t>
            </a:r>
          </a:p>
        </p:txBody>
      </p:sp>
    </p:spTree>
    <p:extLst>
      <p:ext uri="{BB962C8B-B14F-4D97-AF65-F5344CB8AC3E}">
        <p14:creationId xmlns:p14="http://schemas.microsoft.com/office/powerpoint/2010/main" val="3232127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87D64-A442-9F11-67AA-28880AAF3C62}"/>
              </a:ext>
            </a:extLst>
          </p:cNvPr>
          <p:cNvPicPr>
            <a:picLocks noChangeAspect="1"/>
          </p:cNvPicPr>
          <p:nvPr/>
        </p:nvPicPr>
        <p:blipFill>
          <a:blip r:embed="rId2"/>
          <a:stretch>
            <a:fillRect/>
          </a:stretch>
        </p:blipFill>
        <p:spPr>
          <a:xfrm>
            <a:off x="0" y="0"/>
            <a:ext cx="9144000" cy="6778487"/>
          </a:xfrm>
          <a:prstGeom prst="rect">
            <a:avLst/>
          </a:prstGeom>
        </p:spPr>
      </p:pic>
    </p:spTree>
    <p:extLst>
      <p:ext uri="{BB962C8B-B14F-4D97-AF65-F5344CB8AC3E}">
        <p14:creationId xmlns:p14="http://schemas.microsoft.com/office/powerpoint/2010/main" val="1275580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blank">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C7A4A608007949B9E724410A8A827B" ma:contentTypeVersion="1" ma:contentTypeDescription="Create a new document." ma:contentTypeScope="" ma:versionID="55f47969edde582956e51b1c54b6400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D55EE331-DAA8-4B46-B451-760AC1C9198C}">
  <ds:schemaRefs>
    <ds:schemaRef ds:uri="http://schemas.microsoft.com/sharepoint/v3/contenttype/forms"/>
  </ds:schemaRefs>
</ds:datastoreItem>
</file>

<file path=customXml/itemProps2.xml><?xml version="1.0" encoding="utf-8"?>
<ds:datastoreItem xmlns:ds="http://schemas.openxmlformats.org/officeDocument/2006/customXml" ds:itemID="{A5DEEBD7-4CD4-4C7D-924B-C760C619CF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006C81D-BCB0-46C0-9192-F91B9C307500}">
  <ds:schemaRefs>
    <ds:schemaRef ds:uri="http://schemas.microsoft.com/office/2006/metadata/longProperties"/>
  </ds:schemaRefs>
</ds:datastoreItem>
</file>

<file path=customXml/itemProps4.xml><?xml version="1.0" encoding="utf-8"?>
<ds:datastoreItem xmlns:ds="http://schemas.openxmlformats.org/officeDocument/2006/customXml" ds:itemID="{ED327322-14F1-4E08-A244-EBDA38B08244}">
  <ds:schemaRef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11771</TotalTime>
  <Words>2185</Words>
  <Application>Microsoft Office PowerPoint</Application>
  <PresentationFormat>On-screen Show (4:3)</PresentationFormat>
  <Paragraphs>293</Paragraphs>
  <Slides>50</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Aharoni</vt:lpstr>
      <vt:lpstr>Arial</vt:lpstr>
      <vt:lpstr>Noto Sans Symbols</vt:lpstr>
      <vt:lpstr>Tahoma</vt:lpstr>
      <vt:lpstr>Times New Roman</vt:lpstr>
      <vt:lpstr>Wingdings</vt:lpstr>
      <vt:lpstr>blank</vt:lpstr>
      <vt:lpstr>1_blank</vt:lpstr>
      <vt:lpstr>PowerPoint Presentation</vt:lpstr>
      <vt:lpstr>PowerPoint Presentation</vt:lpstr>
      <vt:lpstr>PowerPoint Presentation</vt:lpstr>
      <vt:lpstr>PowerPoint Presentation</vt:lpstr>
      <vt:lpstr>Evolution of CSM and Stratigraphic Interpretations</vt:lpstr>
      <vt:lpstr>PowerPoint Presentation</vt:lpstr>
      <vt:lpstr>PowerPoint Presentation</vt:lpstr>
      <vt:lpstr>PowerPoint Presentation</vt:lpstr>
      <vt:lpstr>PowerPoint Presentation</vt:lpstr>
      <vt:lpstr>Arrow Street Plume - TCE Remediation </vt:lpstr>
      <vt:lpstr>PowerPoint Presentation</vt:lpstr>
      <vt:lpstr>PowerPoint Presentation</vt:lpstr>
      <vt:lpstr>Stratigraphic Cross Section Key</vt:lpstr>
      <vt:lpstr>Overview: Cross Sections A, C, D, and E</vt:lpstr>
      <vt:lpstr>Van Etten Lake: A Groundwater Discharge  Lake With Seasonally Controlled Outlet </vt:lpstr>
      <vt:lpstr>Van Etten Creek and Groundwater Flow</vt:lpstr>
      <vt:lpstr>PowerPoint Presentation</vt:lpstr>
      <vt:lpstr>CSM Data &amp; Concepts Presented</vt:lpstr>
      <vt:lpstr>PowerPoint Presentation</vt:lpstr>
      <vt:lpstr> Groundwater on Eastern Boundary of Former WAFB   </vt:lpstr>
      <vt:lpstr>PowerPoint Presentation</vt:lpstr>
      <vt:lpstr>PowerPoint Presentation</vt:lpstr>
      <vt:lpstr>PowerPoint Presentation</vt:lpstr>
      <vt:lpstr>PowerPoint Presentation</vt:lpstr>
      <vt:lpstr>Hydraulic and Analytical Data </vt:lpstr>
      <vt:lpstr>Groundwater Dynamics at Van Etten Lake</vt:lpstr>
      <vt:lpstr>Groundwater Dynamics at Van Etten Lake</vt:lpstr>
      <vt:lpstr>                                            </vt:lpstr>
      <vt:lpstr>Seasonal Flow from Lake Inland</vt:lpstr>
      <vt:lpstr>Van Etten Creek and Groundwater Flow</vt:lpstr>
      <vt:lpstr>PowerPoint Presentation</vt:lpstr>
      <vt:lpstr>PowerPoint Presentation</vt:lpstr>
      <vt:lpstr>PowerPoint Presentation</vt:lpstr>
      <vt:lpstr>PowerPoint Presentation</vt:lpstr>
      <vt:lpstr>PowerPoint Presentation</vt:lpstr>
      <vt:lpstr>PowerPoint Presentation</vt:lpstr>
      <vt:lpstr>Clark’s Marsh</vt:lpstr>
      <vt:lpstr>Clark’s Marsh</vt:lpstr>
      <vt:lpstr>Hydro Basics</vt:lpstr>
      <vt:lpstr>Analogous Groundwater Surface Water Scenarios </vt:lpstr>
      <vt:lpstr>PowerPoint Presentation</vt:lpstr>
      <vt:lpstr>Groundwater Gradients in Gaining Streams and Losing Streams  </vt:lpstr>
      <vt:lpstr>Geology back up slides</vt:lpstr>
      <vt:lpstr>PowerPoint Presentation</vt:lpstr>
      <vt:lpstr>PowerPoint Presentation</vt:lpstr>
      <vt:lpstr>Sub-Bottom Van Etten EGLE Study</vt:lpstr>
      <vt:lpstr>Au Sable River Valley and Paleo Valley</vt:lpstr>
      <vt:lpstr>Au Sable River Valley and Paleo Valley</vt:lpstr>
      <vt:lpstr>Paleo Valley Orientation and Detected Edge</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andersam</dc:creator>
  <cp:lastModifiedBy>FUENTEZ, ESTELA G CTR USAF AFMC AFIMSC/PA</cp:lastModifiedBy>
  <cp:revision>525</cp:revision>
  <cp:lastPrinted>2021-04-20T00:17:32Z</cp:lastPrinted>
  <dcterms:created xsi:type="dcterms:W3CDTF">2013-07-08T14:37:18Z</dcterms:created>
  <dcterms:modified xsi:type="dcterms:W3CDTF">2022-10-27T19:15:01Z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0x0101001BC7A4A608007949B9E724410A8A827B</vt:lpwstr>
  </property>
</Properties>
</file>